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oppins Light"/>
      <p:regular r:id="rId17"/>
    </p:embeddedFont>
    <p:embeddedFont>
      <p:font typeface="Poppins Light"/>
      <p:regular r:id="rId18"/>
    </p:embeddedFont>
    <p:embeddedFont>
      <p:font typeface="Poppins Light"/>
      <p:regular r:id="rId19"/>
    </p:embeddedFont>
    <p:embeddedFont>
      <p:font typeface="Poppins Light"/>
      <p:regular r:id="rId20"/>
    </p:embeddedFont>
    <p:embeddedFont>
      <p:font typeface="Roboto Light"/>
      <p:regular r:id="rId21"/>
    </p:embeddedFont>
    <p:embeddedFont>
      <p:font typeface="Roboto Light"/>
      <p:regular r:id="rId22"/>
    </p:embeddedFont>
    <p:embeddedFont>
      <p:font typeface="Roboto Light"/>
      <p:regular r:id="rId23"/>
    </p:embeddedFont>
    <p:embeddedFont>
      <p:font typeface="Roboto Light"/>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5-1.png>
</file>

<file path=ppt/media/image-6-1.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1E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1E2833"/>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sp>
      <p:sp>
        <p:nvSpPr>
          <p:cNvPr id="3" name="Shape 1"/>
          <p:cNvSpPr/>
          <p:nvPr/>
        </p:nvSpPr>
        <p:spPr>
          <a:xfrm>
            <a:off x="0" y="0"/>
            <a:ext cx="14630400" cy="8229600"/>
          </a:xfrm>
          <a:prstGeom prst="rect">
            <a:avLst/>
          </a:prstGeom>
          <a:solidFill>
            <a:srgbClr val="05050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hyperlink" Target="https://www.kaggle.com/paultimothymooney/chest-xray-pneumonia" TargetMode="External"/><Relationship Id="rId2" Type="http://schemas.openxmlformats.org/officeDocument/2006/relationships/hyperlink" Target="https://www.kaggle.com/tawsifurrahman/tuberculosis-chest-xray-dataset" TargetMode="External"/><Relationship Id="rId3" Type="http://schemas.openxmlformats.org/officeDocument/2006/relationships/hyperlink" Target="https://pytorch.org/docs/stable/" TargetMode="External"/><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hyperlink" Target="https://www.kaggle.com/paultimothymooney/chest-xray-pneumonia" TargetMode="External"/><Relationship Id="rId2" Type="http://schemas.openxmlformats.org/officeDocument/2006/relationships/hyperlink" Target="https://www.kaggle.com/tawsifurrahman/tuberculosis-chest-xray-dataset" TargetMode="External"/><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800338" y="518160"/>
            <a:ext cx="13029605" cy="375642"/>
          </a:xfrm>
          <a:prstGeom prst="rect">
            <a:avLst/>
          </a:prstGeom>
          <a:noFill/>
          <a:ln/>
        </p:spPr>
        <p:txBody>
          <a:bodyPr wrap="none" lIns="0" tIns="0" rIns="0" bIns="0" rtlCol="0" anchor="t"/>
          <a:lstStyle/>
          <a:p>
            <a:pPr algn="ctr" indent="0" marL="0">
              <a:lnSpc>
                <a:spcPts val="2950"/>
              </a:lnSpc>
              <a:buNone/>
            </a:pPr>
            <a:r>
              <a:rPr lang="en-US" sz="2350" dirty="0">
                <a:solidFill>
                  <a:srgbClr val="F2F2F3"/>
                </a:solidFill>
                <a:latin typeface="Poppins Light" pitchFamily="34" charset="0"/>
                <a:ea typeface="Poppins Light" pitchFamily="34" charset="-122"/>
                <a:cs typeface="Poppins Light" pitchFamily="34" charset="-120"/>
              </a:rPr>
              <a:t>Deep Learning for Chest X-Ray Classification: Automating Respiratory Disease Detection</a:t>
            </a:r>
            <a:endParaRPr lang="en-US" sz="2350" dirty="0"/>
          </a:p>
        </p:txBody>
      </p:sp>
      <p:pic>
        <p:nvPicPr>
          <p:cNvPr id="3" name="Image 0" descr="preencoded.png">    </p:cNvPr>
          <p:cNvPicPr>
            <a:picLocks noChangeAspect="1"/>
          </p:cNvPicPr>
          <p:nvPr/>
        </p:nvPicPr>
        <p:blipFill>
          <a:blip r:embed="rId1"/>
          <a:stretch>
            <a:fillRect/>
          </a:stretch>
        </p:blipFill>
        <p:spPr>
          <a:xfrm>
            <a:off x="480655" y="1134070"/>
            <a:ext cx="9134594" cy="6249948"/>
          </a:xfrm>
          <a:prstGeom prst="rect">
            <a:avLst/>
          </a:prstGeom>
        </p:spPr>
      </p:pic>
      <p:sp>
        <p:nvSpPr>
          <p:cNvPr id="4" name="Text 1"/>
          <p:cNvSpPr/>
          <p:nvPr/>
        </p:nvSpPr>
        <p:spPr>
          <a:xfrm>
            <a:off x="480655" y="7519154"/>
            <a:ext cx="13669089" cy="192167"/>
          </a:xfrm>
          <a:prstGeom prst="rect">
            <a:avLst/>
          </a:prstGeom>
          <a:noFill/>
          <a:ln/>
        </p:spPr>
        <p:txBody>
          <a:bodyPr wrap="none" lIns="0" tIns="0" rIns="0" bIns="0" rtlCol="0" anchor="t"/>
          <a:lstStyle/>
          <a:p>
            <a:pPr algn="ctr" indent="0" marL="0">
              <a:lnSpc>
                <a:spcPts val="1500"/>
              </a:lnSpc>
              <a:buNone/>
            </a:pPr>
            <a:r>
              <a:rPr lang="en-US" sz="900" dirty="0">
                <a:solidFill>
                  <a:srgbClr val="E5E0DF"/>
                </a:solidFill>
                <a:latin typeface="Roboto Light" pitchFamily="34" charset="0"/>
                <a:ea typeface="Roboto Light" pitchFamily="34" charset="-122"/>
                <a:cs typeface="Roboto Light" pitchFamily="34" charset="-120"/>
              </a:rPr>
              <a:t>Leveraging AI to enhance diagnostic efficiency and accuracy in medical imaging.</a:t>
            </a:r>
            <a:endParaRPr lang="en-US" sz="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590455" y="707707"/>
            <a:ext cx="5449372" cy="553045"/>
          </a:xfrm>
          <a:prstGeom prst="rect">
            <a:avLst/>
          </a:prstGeom>
          <a:noFill/>
          <a:ln/>
        </p:spPr>
        <p:txBody>
          <a:bodyPr wrap="none" lIns="0" tIns="0" rIns="0" bIns="0" rtlCol="0" anchor="t"/>
          <a:lstStyle/>
          <a:p>
            <a:pPr algn="ctr" indent="0" marL="0">
              <a:lnSpc>
                <a:spcPts val="4350"/>
              </a:lnSpc>
              <a:buNone/>
            </a:pPr>
            <a:r>
              <a:rPr lang="en-US" sz="3450" dirty="0">
                <a:solidFill>
                  <a:srgbClr val="F2F2F3"/>
                </a:solidFill>
                <a:latin typeface="Poppins Light" pitchFamily="34" charset="0"/>
                <a:ea typeface="Poppins Light" pitchFamily="34" charset="-122"/>
                <a:cs typeface="Poppins Light" pitchFamily="34" charset="-120"/>
              </a:rPr>
              <a:t>Conclusion &amp; References</a:t>
            </a:r>
            <a:endParaRPr lang="en-US" sz="3450" dirty="0"/>
          </a:p>
        </p:txBody>
      </p:sp>
      <p:sp>
        <p:nvSpPr>
          <p:cNvPr id="3" name="Text 1"/>
          <p:cNvSpPr/>
          <p:nvPr/>
        </p:nvSpPr>
        <p:spPr>
          <a:xfrm>
            <a:off x="973098" y="1879997"/>
            <a:ext cx="12949595" cy="1769269"/>
          </a:xfrm>
          <a:prstGeom prst="rect">
            <a:avLst/>
          </a:prstGeom>
          <a:noFill/>
          <a:ln/>
        </p:spPr>
        <p:txBody>
          <a:bodyPr wrap="square" lIns="0" tIns="0" rIns="0" bIns="0" rtlCol="0" anchor="t"/>
          <a:lstStyle/>
          <a:p>
            <a:pPr algn="ctr" indent="0" marL="0">
              <a:lnSpc>
                <a:spcPts val="3450"/>
              </a:lnSpc>
              <a:buNone/>
            </a:pPr>
            <a:r>
              <a:rPr lang="en-US" sz="2750" dirty="0">
                <a:solidFill>
                  <a:srgbClr val="F2F2F3"/>
                </a:solidFill>
                <a:latin typeface="Poppins Light" pitchFamily="34" charset="0"/>
                <a:ea typeface="Poppins Light" pitchFamily="34" charset="-122"/>
                <a:cs typeface="Poppins Light" pitchFamily="34" charset="-120"/>
              </a:rPr>
              <a:t>"This project successfully demonstrates the power of deep learning and transfer learning for advanced chest X-ray classification. By integrating diverse datasets and developing a user-friendly web interface, we offer a robust and scalable solution for medical image analysis."</a:t>
            </a:r>
            <a:endParaRPr lang="en-US" sz="2750" dirty="0"/>
          </a:p>
        </p:txBody>
      </p:sp>
      <p:sp>
        <p:nvSpPr>
          <p:cNvPr id="4" name="Shape 2"/>
          <p:cNvSpPr/>
          <p:nvPr/>
        </p:nvSpPr>
        <p:spPr>
          <a:xfrm>
            <a:off x="707708" y="1614607"/>
            <a:ext cx="22860" cy="2300049"/>
          </a:xfrm>
          <a:prstGeom prst="rect">
            <a:avLst/>
          </a:prstGeom>
          <a:solidFill>
            <a:srgbClr val="F2F2F3"/>
          </a:solidFill>
          <a:ln/>
        </p:spPr>
      </p:sp>
      <p:sp>
        <p:nvSpPr>
          <p:cNvPr id="5" name="Text 3"/>
          <p:cNvSpPr/>
          <p:nvPr/>
        </p:nvSpPr>
        <p:spPr>
          <a:xfrm>
            <a:off x="707708" y="4113609"/>
            <a:ext cx="13214985" cy="566023"/>
          </a:xfrm>
          <a:prstGeom prst="rect">
            <a:avLst/>
          </a:prstGeom>
          <a:noFill/>
          <a:ln/>
        </p:spPr>
        <p:txBody>
          <a:bodyPr wrap="square" lIns="0" tIns="0" rIns="0" bIns="0" rtlCol="0" anchor="t"/>
          <a:lstStyle/>
          <a:p>
            <a:pPr algn="ctr" indent="0" marL="0">
              <a:lnSpc>
                <a:spcPts val="2200"/>
              </a:lnSpc>
              <a:buNone/>
            </a:pPr>
            <a:r>
              <a:rPr lang="en-US" sz="1350" dirty="0">
                <a:solidFill>
                  <a:srgbClr val="F2F2F3"/>
                </a:solidFill>
                <a:latin typeface="Roboto Light" pitchFamily="34" charset="0"/>
                <a:ea typeface="Roboto Light" pitchFamily="34" charset="-122"/>
                <a:cs typeface="Roboto Light" pitchFamily="34" charset="-120"/>
              </a:rPr>
              <a:t>Such AI-based systems have the profound potential to significantly assist radiologists, alleviate diagnostic workload, and facilitate earlier detection of critical respiratory diseases, ultimately improving patient outcomes.</a:t>
            </a:r>
            <a:endParaRPr lang="en-US" sz="1350" dirty="0"/>
          </a:p>
        </p:txBody>
      </p:sp>
      <p:sp>
        <p:nvSpPr>
          <p:cNvPr id="6" name="Shape 4"/>
          <p:cNvSpPr/>
          <p:nvPr/>
        </p:nvSpPr>
        <p:spPr>
          <a:xfrm>
            <a:off x="707708" y="4966996"/>
            <a:ext cx="13214985" cy="29647"/>
          </a:xfrm>
          <a:prstGeom prst="rect">
            <a:avLst/>
          </a:prstGeom>
          <a:solidFill>
            <a:srgbClr val="E5E0DF">
              <a:alpha val="50000"/>
            </a:srgbClr>
          </a:solidFill>
          <a:ln/>
        </p:spPr>
      </p:sp>
      <p:sp>
        <p:nvSpPr>
          <p:cNvPr id="7" name="Text 5"/>
          <p:cNvSpPr/>
          <p:nvPr/>
        </p:nvSpPr>
        <p:spPr>
          <a:xfrm>
            <a:off x="5988010" y="5261967"/>
            <a:ext cx="2654260" cy="331708"/>
          </a:xfrm>
          <a:prstGeom prst="rect">
            <a:avLst/>
          </a:prstGeom>
          <a:noFill/>
          <a:ln/>
        </p:spPr>
        <p:txBody>
          <a:bodyPr wrap="none" lIns="0" tIns="0" rIns="0" bIns="0" rtlCol="0" anchor="t"/>
          <a:lstStyle/>
          <a:p>
            <a:pPr algn="ctr" indent="0" marL="0">
              <a:lnSpc>
                <a:spcPts val="2600"/>
              </a:lnSpc>
              <a:buNone/>
            </a:pPr>
            <a:r>
              <a:rPr lang="en-US" sz="2050" dirty="0">
                <a:solidFill>
                  <a:srgbClr val="F2F2F3"/>
                </a:solidFill>
                <a:latin typeface="Poppins Light" pitchFamily="34" charset="0"/>
                <a:ea typeface="Poppins Light" pitchFamily="34" charset="-122"/>
                <a:cs typeface="Poppins Light" pitchFamily="34" charset="-120"/>
              </a:rPr>
              <a:t>References</a:t>
            </a:r>
            <a:endParaRPr lang="en-US" sz="2050" dirty="0"/>
          </a:p>
        </p:txBody>
      </p:sp>
      <p:sp>
        <p:nvSpPr>
          <p:cNvPr id="8" name="Text 6"/>
          <p:cNvSpPr/>
          <p:nvPr/>
        </p:nvSpPr>
        <p:spPr>
          <a:xfrm>
            <a:off x="707708" y="5859066"/>
            <a:ext cx="13214985" cy="283012"/>
          </a:xfrm>
          <a:prstGeom prst="rect">
            <a:avLst/>
          </a:prstGeom>
          <a:noFill/>
          <a:ln/>
        </p:spPr>
        <p:txBody>
          <a:bodyPr wrap="none" lIns="0" tIns="0" rIns="0" bIns="0" rtlCol="0" anchor="t"/>
          <a:lstStyle/>
          <a:p>
            <a:pPr algn="l" marL="342900" indent="-342900">
              <a:lnSpc>
                <a:spcPts val="2200"/>
              </a:lnSpc>
              <a:buSzPct val="100000"/>
              <a:buChar char="•"/>
            </a:pPr>
            <a:r>
              <a:rPr lang="en-US" sz="1350" u="sng" dirty="0">
                <a:solidFill>
                  <a:srgbClr val="F2F2F3"/>
                </a:solidFill>
                <a:latin typeface="Roboto Light" pitchFamily="34" charset="0"/>
                <a:ea typeface="Roboto Light" pitchFamily="34" charset="-122"/>
                <a:cs typeface="Roboto Light" pitchFamily="34" charset="-120"/>
                <a:hlinkClick r:id="rId1" invalidUrl="" action="" tgtFrame="" tooltip="" history="1" highlightClick="0" endSnd="0">
                  <a:extLst>
                    <a:ext uri="{A12FA001-AC4F-418D-AE19-62706E023703}">
                      <ahyp:hlinkClr xmlns:ahyp="http://schemas.microsoft.com/office/drawing/2018/hyperlinkcolor" val="tx"/>
                    </a:ext>
                  </a:extLst>
                </a:hlinkClick>
              </a:rPr>
              <a:t>Kaggle Dataset – Chest X-Ray Pneumonia</a:t>
            </a:r>
            <a:endParaRPr lang="en-US" sz="1350" dirty="0"/>
          </a:p>
        </p:txBody>
      </p:sp>
      <p:sp>
        <p:nvSpPr>
          <p:cNvPr id="9" name="Text 7"/>
          <p:cNvSpPr/>
          <p:nvPr/>
        </p:nvSpPr>
        <p:spPr>
          <a:xfrm>
            <a:off x="707708" y="6203990"/>
            <a:ext cx="13214985" cy="283012"/>
          </a:xfrm>
          <a:prstGeom prst="rect">
            <a:avLst/>
          </a:prstGeom>
          <a:noFill/>
          <a:ln/>
        </p:spPr>
        <p:txBody>
          <a:bodyPr wrap="none" lIns="0" tIns="0" rIns="0" bIns="0" rtlCol="0" anchor="t"/>
          <a:lstStyle/>
          <a:p>
            <a:pPr algn="l" marL="342900" indent="-342900">
              <a:lnSpc>
                <a:spcPts val="2200"/>
              </a:lnSpc>
              <a:buSzPct val="100000"/>
              <a:buChar char="•"/>
            </a:pPr>
            <a:r>
              <a:rPr lang="en-US" sz="1350" u="sng" dirty="0">
                <a:solidFill>
                  <a:srgbClr val="F2F2F3"/>
                </a:solidFill>
                <a:latin typeface="Roboto Light" pitchFamily="34" charset="0"/>
                <a:ea typeface="Roboto Light" pitchFamily="34" charset="-122"/>
                <a:cs typeface="Roboto Light" pitchFamily="34" charset="-120"/>
                <a:hlinkClick r:id="rId2" invalidUrl="" action="" tgtFrame="" tooltip="" history="1" highlightClick="0" endSnd="0">
                  <a:extLst>
                    <a:ext uri="{A12FA001-AC4F-418D-AE19-62706E023703}">
                      <ahyp:hlinkClr xmlns:ahyp="http://schemas.microsoft.com/office/drawing/2018/hyperlinkcolor" val="tx"/>
                    </a:ext>
                  </a:extLst>
                </a:hlinkClick>
              </a:rPr>
              <a:t>Kaggle Dataset – Tuberculosis CXR Database</a:t>
            </a:r>
            <a:endParaRPr lang="en-US" sz="1350" dirty="0"/>
          </a:p>
        </p:txBody>
      </p:sp>
      <p:sp>
        <p:nvSpPr>
          <p:cNvPr id="10" name="Text 8"/>
          <p:cNvSpPr/>
          <p:nvPr/>
        </p:nvSpPr>
        <p:spPr>
          <a:xfrm>
            <a:off x="707708" y="6548914"/>
            <a:ext cx="13214985" cy="283012"/>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F2F2F3"/>
                </a:solidFill>
                <a:latin typeface="Roboto Light" pitchFamily="34" charset="0"/>
                <a:ea typeface="Roboto Light" pitchFamily="34" charset="-122"/>
                <a:cs typeface="Roboto Light" pitchFamily="34" charset="-120"/>
              </a:rPr>
              <a:t>Kaiming He et al., "Deep Residual Learning for Image Recognition," CVPR 2016.</a:t>
            </a:r>
            <a:endParaRPr lang="en-US" sz="1350" dirty="0"/>
          </a:p>
        </p:txBody>
      </p:sp>
      <p:sp>
        <p:nvSpPr>
          <p:cNvPr id="11" name="Text 9"/>
          <p:cNvSpPr/>
          <p:nvPr/>
        </p:nvSpPr>
        <p:spPr>
          <a:xfrm>
            <a:off x="707708" y="6893838"/>
            <a:ext cx="13214985" cy="283012"/>
          </a:xfrm>
          <a:prstGeom prst="rect">
            <a:avLst/>
          </a:prstGeom>
          <a:noFill/>
          <a:ln/>
        </p:spPr>
        <p:txBody>
          <a:bodyPr wrap="none" lIns="0" tIns="0" rIns="0" bIns="0" rtlCol="0" anchor="t"/>
          <a:lstStyle/>
          <a:p>
            <a:pPr algn="l" marL="342900" indent="-342900">
              <a:lnSpc>
                <a:spcPts val="2200"/>
              </a:lnSpc>
              <a:buSzPct val="100000"/>
              <a:buChar char="•"/>
            </a:pPr>
            <a:r>
              <a:rPr lang="en-US" sz="1350" u="sng" dirty="0">
                <a:solidFill>
                  <a:srgbClr val="F2F2F3"/>
                </a:solidFill>
                <a:latin typeface="Roboto Light" pitchFamily="34" charset="0"/>
                <a:ea typeface="Roboto Light" pitchFamily="34" charset="-122"/>
                <a:cs typeface="Roboto Light" pitchFamily="34" charset="-120"/>
                <a:hlinkClick r:id="rId3" invalidUrl="" action="" tgtFrame="" tooltip="" history="1" highlightClick="0" endSnd="0">
                  <a:extLst>
                    <a:ext uri="{A12FA001-AC4F-418D-AE19-62706E023703}">
                      <ahyp:hlinkClr xmlns:ahyp="http://schemas.microsoft.com/office/drawing/2018/hyperlinkcolor" val="tx"/>
                    </a:ext>
                  </a:extLst>
                </a:hlinkClick>
              </a:rPr>
              <a:t>PyTorch Documentation</a:t>
            </a:r>
            <a:endParaRPr lang="en-US" sz="1350" dirty="0"/>
          </a:p>
        </p:txBody>
      </p:sp>
      <p:sp>
        <p:nvSpPr>
          <p:cNvPr id="12" name="Text 10"/>
          <p:cNvSpPr/>
          <p:nvPr/>
        </p:nvSpPr>
        <p:spPr>
          <a:xfrm>
            <a:off x="707708" y="7238762"/>
            <a:ext cx="13214985" cy="283012"/>
          </a:xfrm>
          <a:prstGeom prst="rect">
            <a:avLst/>
          </a:prstGeom>
          <a:noFill/>
          <a:ln/>
        </p:spPr>
        <p:txBody>
          <a:bodyPr wrap="none" lIns="0" tIns="0" rIns="0" bIns="0" rtlCol="0" anchor="t"/>
          <a:lstStyle/>
          <a:p>
            <a:pPr algn="l" marL="342900" indent="-342900">
              <a:lnSpc>
                <a:spcPts val="2200"/>
              </a:lnSpc>
              <a:buSzPct val="100000"/>
              <a:buChar char="•"/>
            </a:pPr>
            <a:r>
              <a:rPr lang="en-US" sz="1350" dirty="0">
                <a:solidFill>
                  <a:srgbClr val="E5E0DF"/>
                </a:solidFill>
                <a:latin typeface="Roboto Light" pitchFamily="34" charset="0"/>
                <a:ea typeface="Roboto Light" pitchFamily="34" charset="-122"/>
                <a:cs typeface="Roboto Light" pitchFamily="34" charset="-120"/>
              </a:rPr>
              <a:t>Flask Documentation</a:t>
            </a:r>
            <a:endParaRPr lang="en-US" sz="1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074688" y="2128957"/>
            <a:ext cx="2480905" cy="310158"/>
          </a:xfrm>
          <a:prstGeom prst="rect">
            <a:avLst/>
          </a:prstGeom>
          <a:noFill/>
          <a:ln/>
        </p:spPr>
        <p:txBody>
          <a:bodyPr wrap="none" lIns="0" tIns="0" rIns="0" bIns="0" rtlCol="0" anchor="t"/>
          <a:lstStyle/>
          <a:p>
            <a:pPr algn="ctr" indent="0" marL="0">
              <a:lnSpc>
                <a:spcPts val="2400"/>
              </a:lnSpc>
              <a:buNone/>
            </a:pPr>
            <a:r>
              <a:rPr lang="en-US" sz="1950" dirty="0">
                <a:solidFill>
                  <a:srgbClr val="F2F2F3"/>
                </a:solidFill>
                <a:latin typeface="Poppins Light" pitchFamily="34" charset="0"/>
                <a:ea typeface="Poppins Light" pitchFamily="34" charset="-122"/>
                <a:cs typeface="Poppins Light" pitchFamily="34" charset="-120"/>
              </a:rPr>
              <a:t>Introduction</a:t>
            </a:r>
            <a:endParaRPr lang="en-US" sz="1950" dirty="0"/>
          </a:p>
        </p:txBody>
      </p:sp>
      <p:sp>
        <p:nvSpPr>
          <p:cNvPr id="3" name="Text 1"/>
          <p:cNvSpPr/>
          <p:nvPr/>
        </p:nvSpPr>
        <p:spPr>
          <a:xfrm>
            <a:off x="793790" y="2637473"/>
            <a:ext cx="8915281" cy="496133"/>
          </a:xfrm>
          <a:prstGeom prst="rect">
            <a:avLst/>
          </a:prstGeom>
          <a:noFill/>
          <a:ln/>
        </p:spPr>
        <p:txBody>
          <a:bodyPr wrap="none" lIns="0" tIns="0" rIns="0" bIns="0" rtlCol="0" anchor="t"/>
          <a:lstStyle/>
          <a:p>
            <a:pPr algn="l" indent="0" marL="0">
              <a:lnSpc>
                <a:spcPts val="3900"/>
              </a:lnSpc>
              <a:buNone/>
            </a:pPr>
            <a:r>
              <a:rPr lang="en-US" sz="3100" dirty="0">
                <a:solidFill>
                  <a:srgbClr val="F2F2F3"/>
                </a:solidFill>
                <a:latin typeface="Poppins Light" pitchFamily="34" charset="0"/>
                <a:ea typeface="Poppins Light" pitchFamily="34" charset="-122"/>
                <a:cs typeface="Poppins Light" pitchFamily="34" charset="-120"/>
              </a:rPr>
              <a:t>Revolutionising Respiratory Disease Diagnosis</a:t>
            </a:r>
            <a:endParaRPr lang="en-US" sz="3100" dirty="0"/>
          </a:p>
        </p:txBody>
      </p:sp>
      <p:sp>
        <p:nvSpPr>
          <p:cNvPr id="4" name="Text 2"/>
          <p:cNvSpPr/>
          <p:nvPr/>
        </p:nvSpPr>
        <p:spPr>
          <a:xfrm>
            <a:off x="793790" y="3431262"/>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Traditionally, the detection of respiratory diseases via Chest Radiography (CXR) has been a cornerstone of medical diagnostics. However, this process relies heavily on the subjective expertise of radiologists, often leading to time-consuming analyses and inter-observer variability.</a:t>
            </a:r>
            <a:endParaRPr lang="en-US" sz="1550" dirty="0"/>
          </a:p>
        </p:txBody>
      </p:sp>
      <p:sp>
        <p:nvSpPr>
          <p:cNvPr id="5" name="Text 3"/>
          <p:cNvSpPr/>
          <p:nvPr/>
        </p:nvSpPr>
        <p:spPr>
          <a:xfrm>
            <a:off x="793790" y="4289584"/>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Our project introduces a Deep Learning solution to automate the classification of chest X-rays into three critical categories: </a:t>
            </a:r>
            <a:pPr algn="l" indent="0" marL="0">
              <a:lnSpc>
                <a:spcPts val="2500"/>
              </a:lnSpc>
              <a:buNone/>
            </a:pPr>
            <a:r>
              <a:rPr lang="en-US" sz="1550" b="1" dirty="0">
                <a:solidFill>
                  <a:srgbClr val="E5E0DF"/>
                </a:solidFill>
                <a:latin typeface="Roboto Light" pitchFamily="34" charset="0"/>
                <a:ea typeface="Roboto Light" pitchFamily="34" charset="-122"/>
                <a:cs typeface="Roboto Light" pitchFamily="34" charset="-120"/>
              </a:rPr>
              <a:t>Normal</a:t>
            </a:r>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 </a:t>
            </a:r>
            <a:pPr algn="l" indent="0" marL="0">
              <a:lnSpc>
                <a:spcPts val="2500"/>
              </a:lnSpc>
              <a:buNone/>
            </a:pPr>
            <a:r>
              <a:rPr lang="en-US" sz="1550" b="1" dirty="0">
                <a:solidFill>
                  <a:srgbClr val="E5E0DF"/>
                </a:solidFill>
                <a:latin typeface="Roboto Light" pitchFamily="34" charset="0"/>
                <a:ea typeface="Roboto Light" pitchFamily="34" charset="-122"/>
                <a:cs typeface="Roboto Light" pitchFamily="34" charset="-120"/>
              </a:rPr>
              <a:t>Pneumonia</a:t>
            </a:r>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 and </a:t>
            </a:r>
            <a:pPr algn="l" indent="0" marL="0">
              <a:lnSpc>
                <a:spcPts val="2500"/>
              </a:lnSpc>
              <a:buNone/>
            </a:pPr>
            <a:r>
              <a:rPr lang="en-US" sz="1550" b="1" dirty="0">
                <a:solidFill>
                  <a:srgbClr val="E5E0DF"/>
                </a:solidFill>
                <a:latin typeface="Roboto Light" pitchFamily="34" charset="0"/>
                <a:ea typeface="Roboto Light" pitchFamily="34" charset="-122"/>
                <a:cs typeface="Roboto Light" pitchFamily="34" charset="-120"/>
              </a:rPr>
              <a:t>Tuberculosis</a:t>
            </a:r>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 By integrating state-of-the-art Convolutional Neural Networks (CNNs) with meticulously curated datasets, we aim to achieve highly reliable predictions.</a:t>
            </a:r>
            <a:endParaRPr lang="en-US" sz="1550" dirty="0"/>
          </a:p>
        </p:txBody>
      </p:sp>
      <p:sp>
        <p:nvSpPr>
          <p:cNvPr id="6" name="Text 4"/>
          <p:cNvSpPr/>
          <p:nvPr/>
        </p:nvSpPr>
        <p:spPr>
          <a:xfrm>
            <a:off x="793790" y="5465445"/>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The system is also deployed as a user-friendly Flask-based web application, providing an intuitive interface for uploading X-ray images and instantly receiving diagnostic predictions, thereby streamlining the diagnostic workflow.</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201013" y="632698"/>
            <a:ext cx="2228374" cy="278606"/>
          </a:xfrm>
          <a:prstGeom prst="rect">
            <a:avLst/>
          </a:prstGeom>
          <a:noFill/>
          <a:ln/>
        </p:spPr>
        <p:txBody>
          <a:bodyPr wrap="none" lIns="0" tIns="0" rIns="0" bIns="0" rtlCol="0" anchor="t"/>
          <a:lstStyle/>
          <a:p>
            <a:pPr algn="ctr" indent="0" marL="0">
              <a:lnSpc>
                <a:spcPts val="2150"/>
              </a:lnSpc>
              <a:buNone/>
            </a:pPr>
            <a:r>
              <a:rPr lang="en-US" sz="1750" dirty="0">
                <a:solidFill>
                  <a:srgbClr val="F2F2F3"/>
                </a:solidFill>
                <a:latin typeface="Poppins Light" pitchFamily="34" charset="0"/>
                <a:ea typeface="Poppins Light" pitchFamily="34" charset="-122"/>
                <a:cs typeface="Poppins Light" pitchFamily="34" charset="-120"/>
              </a:rPr>
              <a:t>Project Objectives</a:t>
            </a:r>
            <a:endParaRPr lang="en-US" sz="1750" dirty="0"/>
          </a:p>
        </p:txBody>
      </p:sp>
      <p:sp>
        <p:nvSpPr>
          <p:cNvPr id="3" name="Text 1"/>
          <p:cNvSpPr/>
          <p:nvPr/>
        </p:nvSpPr>
        <p:spPr>
          <a:xfrm>
            <a:off x="713065" y="1089541"/>
            <a:ext cx="8093750" cy="445651"/>
          </a:xfrm>
          <a:prstGeom prst="rect">
            <a:avLst/>
          </a:prstGeom>
          <a:noFill/>
          <a:ln/>
        </p:spPr>
        <p:txBody>
          <a:bodyPr wrap="none" lIns="0" tIns="0" rIns="0" bIns="0" rtlCol="0" anchor="t"/>
          <a:lstStyle/>
          <a:p>
            <a:pPr algn="l" indent="0" marL="0">
              <a:lnSpc>
                <a:spcPts val="3500"/>
              </a:lnSpc>
              <a:buNone/>
            </a:pPr>
            <a:r>
              <a:rPr lang="en-US" sz="2800" dirty="0">
                <a:solidFill>
                  <a:srgbClr val="F2F2F3"/>
                </a:solidFill>
                <a:latin typeface="Poppins Light" pitchFamily="34" charset="0"/>
                <a:ea typeface="Poppins Light" pitchFamily="34" charset="-122"/>
                <a:cs typeface="Poppins Light" pitchFamily="34" charset="-120"/>
              </a:rPr>
              <a:t>Strategic Goals for Enhanced CXR Diagnostics</a:t>
            </a:r>
            <a:endParaRPr lang="en-US" sz="2800" dirty="0"/>
          </a:p>
        </p:txBody>
      </p:sp>
      <p:sp>
        <p:nvSpPr>
          <p:cNvPr id="4" name="Shape 2"/>
          <p:cNvSpPr/>
          <p:nvPr/>
        </p:nvSpPr>
        <p:spPr>
          <a:xfrm>
            <a:off x="713065" y="1802606"/>
            <a:ext cx="401122" cy="401122"/>
          </a:xfrm>
          <a:prstGeom prst="roundRect">
            <a:avLst>
              <a:gd name="adj" fmla="val 18667"/>
            </a:avLst>
          </a:prstGeom>
          <a:solidFill>
            <a:srgbClr val="3D3D42"/>
          </a:solidFill>
          <a:ln w="7620">
            <a:solidFill>
              <a:srgbClr val="56565B"/>
            </a:solidFill>
            <a:prstDash val="solid"/>
          </a:ln>
        </p:spPr>
      </p:sp>
      <p:sp>
        <p:nvSpPr>
          <p:cNvPr id="5" name="Text 3"/>
          <p:cNvSpPr/>
          <p:nvPr/>
        </p:nvSpPr>
        <p:spPr>
          <a:xfrm>
            <a:off x="779859" y="1836003"/>
            <a:ext cx="267414" cy="334208"/>
          </a:xfrm>
          <a:prstGeom prst="rect">
            <a:avLst/>
          </a:prstGeom>
          <a:noFill/>
          <a:ln/>
        </p:spPr>
        <p:txBody>
          <a:bodyPr wrap="none" lIns="0" tIns="0" rIns="0" bIns="0" rtlCol="0" anchor="t"/>
          <a:lstStyle/>
          <a:p>
            <a:pPr algn="ctr" indent="0" marL="0">
              <a:lnSpc>
                <a:spcPts val="2100"/>
              </a:lnSpc>
              <a:buNone/>
            </a:pPr>
            <a:r>
              <a:rPr lang="en-US" sz="2100" dirty="0">
                <a:solidFill>
                  <a:srgbClr val="E5E0DF"/>
                </a:solidFill>
                <a:latin typeface="Poppins Light" pitchFamily="34" charset="0"/>
                <a:ea typeface="Poppins Light" pitchFamily="34" charset="-122"/>
                <a:cs typeface="Poppins Light" pitchFamily="34" charset="-120"/>
              </a:rPr>
              <a:t>1</a:t>
            </a:r>
            <a:endParaRPr lang="en-US" sz="2100" dirty="0"/>
          </a:p>
        </p:txBody>
      </p:sp>
      <p:sp>
        <p:nvSpPr>
          <p:cNvPr id="6" name="Text 4"/>
          <p:cNvSpPr/>
          <p:nvPr/>
        </p:nvSpPr>
        <p:spPr>
          <a:xfrm>
            <a:off x="1292423" y="1835944"/>
            <a:ext cx="2674144" cy="334208"/>
          </a:xfrm>
          <a:prstGeom prst="rect">
            <a:avLst/>
          </a:prstGeom>
          <a:noFill/>
          <a:ln/>
        </p:spPr>
        <p:txBody>
          <a:bodyPr wrap="none" lIns="0" tIns="0" rIns="0" bIns="0" rtlCol="0" anchor="t"/>
          <a:lstStyle/>
          <a:p>
            <a:pPr algn="l" indent="0" marL="0">
              <a:lnSpc>
                <a:spcPts val="2600"/>
              </a:lnSpc>
              <a:buNone/>
            </a:pPr>
            <a:r>
              <a:rPr lang="en-US" sz="2100" dirty="0">
                <a:solidFill>
                  <a:srgbClr val="E5E0DF"/>
                </a:solidFill>
                <a:latin typeface="Poppins Light" pitchFamily="34" charset="0"/>
                <a:ea typeface="Poppins Light" pitchFamily="34" charset="-122"/>
                <a:cs typeface="Poppins Light" pitchFamily="34" charset="-120"/>
              </a:rPr>
              <a:t>Pipeline Design</a:t>
            </a:r>
            <a:endParaRPr lang="en-US" sz="2100" dirty="0"/>
          </a:p>
        </p:txBody>
      </p:sp>
      <p:sp>
        <p:nvSpPr>
          <p:cNvPr id="7" name="Text 5"/>
          <p:cNvSpPr/>
          <p:nvPr/>
        </p:nvSpPr>
        <p:spPr>
          <a:xfrm>
            <a:off x="1292423" y="2277070"/>
            <a:ext cx="12624911" cy="285155"/>
          </a:xfrm>
          <a:prstGeom prst="rect">
            <a:avLst/>
          </a:prstGeom>
          <a:noFill/>
          <a:ln/>
        </p:spPr>
        <p:txBody>
          <a:bodyPr wrap="none" lIns="0" tIns="0" rIns="0" bIns="0" rtlCol="0" anchor="t"/>
          <a:lstStyle/>
          <a:p>
            <a:pPr algn="l" indent="0" marL="0">
              <a:lnSpc>
                <a:spcPts val="2200"/>
              </a:lnSpc>
              <a:buNone/>
            </a:pPr>
            <a:r>
              <a:rPr lang="en-US" sz="1400" dirty="0">
                <a:solidFill>
                  <a:srgbClr val="E5E0DF"/>
                </a:solidFill>
                <a:latin typeface="Roboto Light" pitchFamily="34" charset="0"/>
                <a:ea typeface="Roboto Light" pitchFamily="34" charset="-122"/>
                <a:cs typeface="Roboto Light" pitchFamily="34" charset="-120"/>
              </a:rPr>
              <a:t>To design a robust deep learning pipeline capable of accurately classifying CXR images into Normal, Pneumonia, and Tuberculosis categories.</a:t>
            </a:r>
            <a:endParaRPr lang="en-US" sz="1400" dirty="0"/>
          </a:p>
        </p:txBody>
      </p:sp>
      <p:sp>
        <p:nvSpPr>
          <p:cNvPr id="8" name="Shape 6"/>
          <p:cNvSpPr/>
          <p:nvPr/>
        </p:nvSpPr>
        <p:spPr>
          <a:xfrm>
            <a:off x="713065" y="2918698"/>
            <a:ext cx="401122" cy="401122"/>
          </a:xfrm>
          <a:prstGeom prst="roundRect">
            <a:avLst>
              <a:gd name="adj" fmla="val 18667"/>
            </a:avLst>
          </a:prstGeom>
          <a:solidFill>
            <a:srgbClr val="3D3D42"/>
          </a:solidFill>
          <a:ln w="7620">
            <a:solidFill>
              <a:srgbClr val="56565B"/>
            </a:solidFill>
            <a:prstDash val="solid"/>
          </a:ln>
        </p:spPr>
      </p:sp>
      <p:sp>
        <p:nvSpPr>
          <p:cNvPr id="9" name="Text 7"/>
          <p:cNvSpPr/>
          <p:nvPr/>
        </p:nvSpPr>
        <p:spPr>
          <a:xfrm>
            <a:off x="779859" y="2952095"/>
            <a:ext cx="267414" cy="334208"/>
          </a:xfrm>
          <a:prstGeom prst="rect">
            <a:avLst/>
          </a:prstGeom>
          <a:noFill/>
          <a:ln/>
        </p:spPr>
        <p:txBody>
          <a:bodyPr wrap="none" lIns="0" tIns="0" rIns="0" bIns="0" rtlCol="0" anchor="t"/>
          <a:lstStyle/>
          <a:p>
            <a:pPr algn="ctr" indent="0" marL="0">
              <a:lnSpc>
                <a:spcPts val="2100"/>
              </a:lnSpc>
              <a:buNone/>
            </a:pPr>
            <a:r>
              <a:rPr lang="en-US" sz="2100" dirty="0">
                <a:solidFill>
                  <a:srgbClr val="E5E0DF"/>
                </a:solidFill>
                <a:latin typeface="Poppins Light" pitchFamily="34" charset="0"/>
                <a:ea typeface="Poppins Light" pitchFamily="34" charset="-122"/>
                <a:cs typeface="Poppins Light" pitchFamily="34" charset="-120"/>
              </a:rPr>
              <a:t>2</a:t>
            </a:r>
            <a:endParaRPr lang="en-US" sz="2100" dirty="0"/>
          </a:p>
        </p:txBody>
      </p:sp>
      <p:sp>
        <p:nvSpPr>
          <p:cNvPr id="10" name="Text 8"/>
          <p:cNvSpPr/>
          <p:nvPr/>
        </p:nvSpPr>
        <p:spPr>
          <a:xfrm>
            <a:off x="1292423" y="2952036"/>
            <a:ext cx="2674144" cy="334208"/>
          </a:xfrm>
          <a:prstGeom prst="rect">
            <a:avLst/>
          </a:prstGeom>
          <a:noFill/>
          <a:ln/>
        </p:spPr>
        <p:txBody>
          <a:bodyPr wrap="none" lIns="0" tIns="0" rIns="0" bIns="0" rtlCol="0" anchor="t"/>
          <a:lstStyle/>
          <a:p>
            <a:pPr algn="l" indent="0" marL="0">
              <a:lnSpc>
                <a:spcPts val="2600"/>
              </a:lnSpc>
              <a:buNone/>
            </a:pPr>
            <a:r>
              <a:rPr lang="en-US" sz="2100" dirty="0">
                <a:solidFill>
                  <a:srgbClr val="E5E0DF"/>
                </a:solidFill>
                <a:latin typeface="Poppins Light" pitchFamily="34" charset="0"/>
                <a:ea typeface="Poppins Light" pitchFamily="34" charset="-122"/>
                <a:cs typeface="Poppins Light" pitchFamily="34" charset="-120"/>
              </a:rPr>
              <a:t>Data Integration</a:t>
            </a:r>
            <a:endParaRPr lang="en-US" sz="2100" dirty="0"/>
          </a:p>
        </p:txBody>
      </p:sp>
      <p:sp>
        <p:nvSpPr>
          <p:cNvPr id="11" name="Text 9"/>
          <p:cNvSpPr/>
          <p:nvPr/>
        </p:nvSpPr>
        <p:spPr>
          <a:xfrm>
            <a:off x="1292423" y="3393162"/>
            <a:ext cx="12624911" cy="285155"/>
          </a:xfrm>
          <a:prstGeom prst="rect">
            <a:avLst/>
          </a:prstGeom>
          <a:noFill/>
          <a:ln/>
        </p:spPr>
        <p:txBody>
          <a:bodyPr wrap="none" lIns="0" tIns="0" rIns="0" bIns="0" rtlCol="0" anchor="t"/>
          <a:lstStyle/>
          <a:p>
            <a:pPr algn="l" indent="0" marL="0">
              <a:lnSpc>
                <a:spcPts val="2200"/>
              </a:lnSpc>
              <a:buNone/>
            </a:pPr>
            <a:r>
              <a:rPr lang="en-US" sz="1400" dirty="0">
                <a:solidFill>
                  <a:srgbClr val="E5E0DF"/>
                </a:solidFill>
                <a:latin typeface="Roboto Light" pitchFamily="34" charset="0"/>
                <a:ea typeface="Roboto Light" pitchFamily="34" charset="-122"/>
                <a:cs typeface="Roboto Light" pitchFamily="34" charset="-120"/>
              </a:rPr>
              <a:t>To integrate multiple diverse datasets into a unified training and testing framework, ensuring comprehensive model training.</a:t>
            </a:r>
            <a:endParaRPr lang="en-US" sz="1400" dirty="0"/>
          </a:p>
        </p:txBody>
      </p:sp>
      <p:sp>
        <p:nvSpPr>
          <p:cNvPr id="12" name="Shape 10"/>
          <p:cNvSpPr/>
          <p:nvPr/>
        </p:nvSpPr>
        <p:spPr>
          <a:xfrm>
            <a:off x="713065" y="4034790"/>
            <a:ext cx="401122" cy="401122"/>
          </a:xfrm>
          <a:prstGeom prst="roundRect">
            <a:avLst>
              <a:gd name="adj" fmla="val 18667"/>
            </a:avLst>
          </a:prstGeom>
          <a:solidFill>
            <a:srgbClr val="3D3D42"/>
          </a:solidFill>
          <a:ln w="7620">
            <a:solidFill>
              <a:srgbClr val="56565B"/>
            </a:solidFill>
            <a:prstDash val="solid"/>
          </a:ln>
        </p:spPr>
      </p:sp>
      <p:sp>
        <p:nvSpPr>
          <p:cNvPr id="13" name="Text 11"/>
          <p:cNvSpPr/>
          <p:nvPr/>
        </p:nvSpPr>
        <p:spPr>
          <a:xfrm>
            <a:off x="779859" y="4068187"/>
            <a:ext cx="267414" cy="334208"/>
          </a:xfrm>
          <a:prstGeom prst="rect">
            <a:avLst/>
          </a:prstGeom>
          <a:noFill/>
          <a:ln/>
        </p:spPr>
        <p:txBody>
          <a:bodyPr wrap="none" lIns="0" tIns="0" rIns="0" bIns="0" rtlCol="0" anchor="t"/>
          <a:lstStyle/>
          <a:p>
            <a:pPr algn="ctr" indent="0" marL="0">
              <a:lnSpc>
                <a:spcPts val="2100"/>
              </a:lnSpc>
              <a:buNone/>
            </a:pPr>
            <a:r>
              <a:rPr lang="en-US" sz="2100" dirty="0">
                <a:solidFill>
                  <a:srgbClr val="E5E0DF"/>
                </a:solidFill>
                <a:latin typeface="Poppins Light" pitchFamily="34" charset="0"/>
                <a:ea typeface="Poppins Light" pitchFamily="34" charset="-122"/>
                <a:cs typeface="Poppins Light" pitchFamily="34" charset="-120"/>
              </a:rPr>
              <a:t>3</a:t>
            </a:r>
            <a:endParaRPr lang="en-US" sz="2100" dirty="0"/>
          </a:p>
        </p:txBody>
      </p:sp>
      <p:sp>
        <p:nvSpPr>
          <p:cNvPr id="14" name="Text 12"/>
          <p:cNvSpPr/>
          <p:nvPr/>
        </p:nvSpPr>
        <p:spPr>
          <a:xfrm>
            <a:off x="1292423" y="4068128"/>
            <a:ext cx="3001566" cy="334208"/>
          </a:xfrm>
          <a:prstGeom prst="rect">
            <a:avLst/>
          </a:prstGeom>
          <a:noFill/>
          <a:ln/>
        </p:spPr>
        <p:txBody>
          <a:bodyPr wrap="none" lIns="0" tIns="0" rIns="0" bIns="0" rtlCol="0" anchor="t"/>
          <a:lstStyle/>
          <a:p>
            <a:pPr algn="l" indent="0" marL="0">
              <a:lnSpc>
                <a:spcPts val="2600"/>
              </a:lnSpc>
              <a:buNone/>
            </a:pPr>
            <a:r>
              <a:rPr lang="en-US" sz="2100" dirty="0">
                <a:solidFill>
                  <a:srgbClr val="E5E0DF"/>
                </a:solidFill>
                <a:latin typeface="Poppins Light" pitchFamily="34" charset="0"/>
                <a:ea typeface="Poppins Light" pitchFamily="34" charset="-122"/>
                <a:cs typeface="Poppins Light" pitchFamily="34" charset="-120"/>
              </a:rPr>
              <a:t>Model Implementation</a:t>
            </a:r>
            <a:endParaRPr lang="en-US" sz="2100" dirty="0"/>
          </a:p>
        </p:txBody>
      </p:sp>
      <p:sp>
        <p:nvSpPr>
          <p:cNvPr id="15" name="Text 13"/>
          <p:cNvSpPr/>
          <p:nvPr/>
        </p:nvSpPr>
        <p:spPr>
          <a:xfrm>
            <a:off x="1292423" y="4509254"/>
            <a:ext cx="12624911" cy="285155"/>
          </a:xfrm>
          <a:prstGeom prst="rect">
            <a:avLst/>
          </a:prstGeom>
          <a:noFill/>
          <a:ln/>
        </p:spPr>
        <p:txBody>
          <a:bodyPr wrap="none" lIns="0" tIns="0" rIns="0" bIns="0" rtlCol="0" anchor="t"/>
          <a:lstStyle/>
          <a:p>
            <a:pPr algn="l" indent="0" marL="0">
              <a:lnSpc>
                <a:spcPts val="2200"/>
              </a:lnSpc>
              <a:buNone/>
            </a:pPr>
            <a:r>
              <a:rPr lang="en-US" sz="1400" dirty="0">
                <a:solidFill>
                  <a:srgbClr val="E5E0DF"/>
                </a:solidFill>
                <a:latin typeface="Roboto Light" pitchFamily="34" charset="0"/>
                <a:ea typeface="Roboto Light" pitchFamily="34" charset="-122"/>
                <a:cs typeface="Roboto Light" pitchFamily="34" charset="-120"/>
              </a:rPr>
              <a:t>To implement a highly robust model utilising transfer learning techniques with the pre-trained ResNet-18 architecture, adapting it for specific CXR classification.</a:t>
            </a:r>
            <a:endParaRPr lang="en-US" sz="1400" dirty="0"/>
          </a:p>
        </p:txBody>
      </p:sp>
      <p:sp>
        <p:nvSpPr>
          <p:cNvPr id="16" name="Shape 14"/>
          <p:cNvSpPr/>
          <p:nvPr/>
        </p:nvSpPr>
        <p:spPr>
          <a:xfrm>
            <a:off x="713065" y="5150882"/>
            <a:ext cx="401122" cy="401122"/>
          </a:xfrm>
          <a:prstGeom prst="roundRect">
            <a:avLst>
              <a:gd name="adj" fmla="val 18667"/>
            </a:avLst>
          </a:prstGeom>
          <a:solidFill>
            <a:srgbClr val="3D3D42"/>
          </a:solidFill>
          <a:ln w="7620">
            <a:solidFill>
              <a:srgbClr val="56565B"/>
            </a:solidFill>
            <a:prstDash val="solid"/>
          </a:ln>
        </p:spPr>
      </p:sp>
      <p:sp>
        <p:nvSpPr>
          <p:cNvPr id="17" name="Text 15"/>
          <p:cNvSpPr/>
          <p:nvPr/>
        </p:nvSpPr>
        <p:spPr>
          <a:xfrm>
            <a:off x="779859" y="5184279"/>
            <a:ext cx="267414" cy="334208"/>
          </a:xfrm>
          <a:prstGeom prst="rect">
            <a:avLst/>
          </a:prstGeom>
          <a:noFill/>
          <a:ln/>
        </p:spPr>
        <p:txBody>
          <a:bodyPr wrap="none" lIns="0" tIns="0" rIns="0" bIns="0" rtlCol="0" anchor="t"/>
          <a:lstStyle/>
          <a:p>
            <a:pPr algn="ctr" indent="0" marL="0">
              <a:lnSpc>
                <a:spcPts val="2100"/>
              </a:lnSpc>
              <a:buNone/>
            </a:pPr>
            <a:r>
              <a:rPr lang="en-US" sz="2100" dirty="0">
                <a:solidFill>
                  <a:srgbClr val="E5E0DF"/>
                </a:solidFill>
                <a:latin typeface="Poppins Light" pitchFamily="34" charset="0"/>
                <a:ea typeface="Poppins Light" pitchFamily="34" charset="-122"/>
                <a:cs typeface="Poppins Light" pitchFamily="34" charset="-120"/>
              </a:rPr>
              <a:t>4</a:t>
            </a:r>
            <a:endParaRPr lang="en-US" sz="2100" dirty="0"/>
          </a:p>
        </p:txBody>
      </p:sp>
      <p:sp>
        <p:nvSpPr>
          <p:cNvPr id="18" name="Text 16"/>
          <p:cNvSpPr/>
          <p:nvPr/>
        </p:nvSpPr>
        <p:spPr>
          <a:xfrm>
            <a:off x="1292423" y="5184219"/>
            <a:ext cx="4031933" cy="334208"/>
          </a:xfrm>
          <a:prstGeom prst="rect">
            <a:avLst/>
          </a:prstGeom>
          <a:noFill/>
          <a:ln/>
        </p:spPr>
        <p:txBody>
          <a:bodyPr wrap="none" lIns="0" tIns="0" rIns="0" bIns="0" rtlCol="0" anchor="t"/>
          <a:lstStyle/>
          <a:p>
            <a:pPr algn="l" indent="0" marL="0">
              <a:lnSpc>
                <a:spcPts val="2600"/>
              </a:lnSpc>
              <a:buNone/>
            </a:pPr>
            <a:r>
              <a:rPr lang="en-US" sz="2100" dirty="0">
                <a:solidFill>
                  <a:srgbClr val="E5E0DF"/>
                </a:solidFill>
                <a:latin typeface="Poppins Light" pitchFamily="34" charset="0"/>
                <a:ea typeface="Poppins Light" pitchFamily="34" charset="-122"/>
                <a:cs typeface="Poppins Light" pitchFamily="34" charset="-120"/>
              </a:rPr>
              <a:t>Web Application Development</a:t>
            </a:r>
            <a:endParaRPr lang="en-US" sz="2100" dirty="0"/>
          </a:p>
        </p:txBody>
      </p:sp>
      <p:sp>
        <p:nvSpPr>
          <p:cNvPr id="19" name="Text 17"/>
          <p:cNvSpPr/>
          <p:nvPr/>
        </p:nvSpPr>
        <p:spPr>
          <a:xfrm>
            <a:off x="1292423" y="5625346"/>
            <a:ext cx="12624911" cy="570309"/>
          </a:xfrm>
          <a:prstGeom prst="rect">
            <a:avLst/>
          </a:prstGeom>
          <a:noFill/>
          <a:ln/>
        </p:spPr>
        <p:txBody>
          <a:bodyPr wrap="square" lIns="0" tIns="0" rIns="0" bIns="0" rtlCol="0" anchor="t"/>
          <a:lstStyle/>
          <a:p>
            <a:pPr algn="l" indent="0" marL="0">
              <a:lnSpc>
                <a:spcPts val="2200"/>
              </a:lnSpc>
              <a:buNone/>
            </a:pPr>
            <a:r>
              <a:rPr lang="en-US" sz="1400" dirty="0">
                <a:solidFill>
                  <a:srgbClr val="E5E0DF"/>
                </a:solidFill>
                <a:latin typeface="Roboto Light" pitchFamily="34" charset="0"/>
                <a:ea typeface="Roboto Light" pitchFamily="34" charset="-122"/>
                <a:cs typeface="Roboto Light" pitchFamily="34" charset="-120"/>
              </a:rPr>
              <a:t>To build an intuitive web application that allows medical professionals to upload CXR images and view automated predictions seamlessly, facilitating quick diagnostic support.</a:t>
            </a:r>
            <a:endParaRPr lang="en-US" sz="1400" dirty="0"/>
          </a:p>
        </p:txBody>
      </p:sp>
      <p:sp>
        <p:nvSpPr>
          <p:cNvPr id="20" name="Shape 18"/>
          <p:cNvSpPr/>
          <p:nvPr/>
        </p:nvSpPr>
        <p:spPr>
          <a:xfrm>
            <a:off x="713065" y="6552128"/>
            <a:ext cx="401122" cy="401122"/>
          </a:xfrm>
          <a:prstGeom prst="roundRect">
            <a:avLst>
              <a:gd name="adj" fmla="val 18667"/>
            </a:avLst>
          </a:prstGeom>
          <a:solidFill>
            <a:srgbClr val="3D3D42"/>
          </a:solidFill>
          <a:ln w="7620">
            <a:solidFill>
              <a:srgbClr val="56565B"/>
            </a:solidFill>
            <a:prstDash val="solid"/>
          </a:ln>
        </p:spPr>
      </p:sp>
      <p:sp>
        <p:nvSpPr>
          <p:cNvPr id="21" name="Text 19"/>
          <p:cNvSpPr/>
          <p:nvPr/>
        </p:nvSpPr>
        <p:spPr>
          <a:xfrm>
            <a:off x="779859" y="6585525"/>
            <a:ext cx="267414" cy="334208"/>
          </a:xfrm>
          <a:prstGeom prst="rect">
            <a:avLst/>
          </a:prstGeom>
          <a:noFill/>
          <a:ln/>
        </p:spPr>
        <p:txBody>
          <a:bodyPr wrap="none" lIns="0" tIns="0" rIns="0" bIns="0" rtlCol="0" anchor="t"/>
          <a:lstStyle/>
          <a:p>
            <a:pPr algn="ctr" indent="0" marL="0">
              <a:lnSpc>
                <a:spcPts val="2100"/>
              </a:lnSpc>
              <a:buNone/>
            </a:pPr>
            <a:r>
              <a:rPr lang="en-US" sz="2100" dirty="0">
                <a:solidFill>
                  <a:srgbClr val="E5E0DF"/>
                </a:solidFill>
                <a:latin typeface="Poppins Light" pitchFamily="34" charset="0"/>
                <a:ea typeface="Poppins Light" pitchFamily="34" charset="-122"/>
                <a:cs typeface="Poppins Light" pitchFamily="34" charset="-120"/>
              </a:rPr>
              <a:t>5</a:t>
            </a:r>
            <a:endParaRPr lang="en-US" sz="2100" dirty="0"/>
          </a:p>
        </p:txBody>
      </p:sp>
      <p:sp>
        <p:nvSpPr>
          <p:cNvPr id="22" name="Text 20"/>
          <p:cNvSpPr/>
          <p:nvPr/>
        </p:nvSpPr>
        <p:spPr>
          <a:xfrm>
            <a:off x="1292423" y="6585466"/>
            <a:ext cx="2829639" cy="334208"/>
          </a:xfrm>
          <a:prstGeom prst="rect">
            <a:avLst/>
          </a:prstGeom>
          <a:noFill/>
          <a:ln/>
        </p:spPr>
        <p:txBody>
          <a:bodyPr wrap="none" lIns="0" tIns="0" rIns="0" bIns="0" rtlCol="0" anchor="t"/>
          <a:lstStyle/>
          <a:p>
            <a:pPr algn="l" indent="0" marL="0">
              <a:lnSpc>
                <a:spcPts val="2600"/>
              </a:lnSpc>
              <a:buNone/>
            </a:pPr>
            <a:r>
              <a:rPr lang="en-US" sz="2100" dirty="0">
                <a:solidFill>
                  <a:srgbClr val="E5E0DF"/>
                </a:solidFill>
                <a:latin typeface="Poppins Light" pitchFamily="34" charset="0"/>
                <a:ea typeface="Poppins Light" pitchFamily="34" charset="-122"/>
                <a:cs typeface="Poppins Light" pitchFamily="34" charset="-120"/>
              </a:rPr>
              <a:t>Extensible Framework</a:t>
            </a:r>
            <a:endParaRPr lang="en-US" sz="2100" dirty="0"/>
          </a:p>
        </p:txBody>
      </p:sp>
      <p:sp>
        <p:nvSpPr>
          <p:cNvPr id="23" name="Text 21"/>
          <p:cNvSpPr/>
          <p:nvPr/>
        </p:nvSpPr>
        <p:spPr>
          <a:xfrm>
            <a:off x="1292423" y="7026593"/>
            <a:ext cx="12624911" cy="570309"/>
          </a:xfrm>
          <a:prstGeom prst="rect">
            <a:avLst/>
          </a:prstGeom>
          <a:noFill/>
          <a:ln/>
        </p:spPr>
        <p:txBody>
          <a:bodyPr wrap="square" lIns="0" tIns="0" rIns="0" bIns="0" rtlCol="0" anchor="t"/>
          <a:lstStyle/>
          <a:p>
            <a:pPr algn="l" indent="0" marL="0">
              <a:lnSpc>
                <a:spcPts val="2200"/>
              </a:lnSpc>
              <a:buNone/>
            </a:pPr>
            <a:r>
              <a:rPr lang="en-US" sz="1400" dirty="0">
                <a:solidFill>
                  <a:srgbClr val="E5E0DF"/>
                </a:solidFill>
                <a:latin typeface="Roboto Light" pitchFamily="34" charset="0"/>
                <a:ea typeface="Roboto Light" pitchFamily="34" charset="-122"/>
                <a:cs typeface="Roboto Light" pitchFamily="34" charset="-120"/>
              </a:rPr>
              <a:t>To provide an extensible framework that can be readily adapted for future multi-disease classification tasks, supporting the continuous evolution of diagnostic capabilities.</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154222" y="510778"/>
            <a:ext cx="2321838" cy="290155"/>
          </a:xfrm>
          <a:prstGeom prst="rect">
            <a:avLst/>
          </a:prstGeom>
          <a:noFill/>
          <a:ln/>
        </p:spPr>
        <p:txBody>
          <a:bodyPr wrap="none" lIns="0" tIns="0" rIns="0" bIns="0" rtlCol="0" anchor="t"/>
          <a:lstStyle/>
          <a:p>
            <a:pPr algn="ctr" indent="0" marL="0">
              <a:lnSpc>
                <a:spcPts val="2250"/>
              </a:lnSpc>
              <a:buNone/>
            </a:pPr>
            <a:r>
              <a:rPr lang="en-US" sz="1800" dirty="0">
                <a:solidFill>
                  <a:srgbClr val="F2F2F3"/>
                </a:solidFill>
                <a:latin typeface="Poppins Light" pitchFamily="34" charset="0"/>
                <a:ea typeface="Poppins Light" pitchFamily="34" charset="-122"/>
                <a:cs typeface="Poppins Light" pitchFamily="34" charset="-120"/>
              </a:rPr>
              <a:t>Data Foundation</a:t>
            </a:r>
            <a:endParaRPr lang="en-US" sz="1800" dirty="0"/>
          </a:p>
        </p:txBody>
      </p:sp>
      <p:sp>
        <p:nvSpPr>
          <p:cNvPr id="3" name="Text 1"/>
          <p:cNvSpPr/>
          <p:nvPr/>
        </p:nvSpPr>
        <p:spPr>
          <a:xfrm>
            <a:off x="742950" y="986671"/>
            <a:ext cx="8203644" cy="464344"/>
          </a:xfrm>
          <a:prstGeom prst="rect">
            <a:avLst/>
          </a:prstGeom>
          <a:noFill/>
          <a:ln/>
        </p:spPr>
        <p:txBody>
          <a:bodyPr wrap="none" lIns="0" tIns="0" rIns="0" bIns="0" rtlCol="0" anchor="t"/>
          <a:lstStyle/>
          <a:p>
            <a:pPr algn="l" indent="0" marL="0">
              <a:lnSpc>
                <a:spcPts val="3650"/>
              </a:lnSpc>
              <a:buNone/>
            </a:pPr>
            <a:r>
              <a:rPr lang="en-US" sz="2900" dirty="0">
                <a:solidFill>
                  <a:srgbClr val="F2F2F3"/>
                </a:solidFill>
                <a:latin typeface="Poppins Light" pitchFamily="34" charset="0"/>
                <a:ea typeface="Poppins Light" pitchFamily="34" charset="-122"/>
                <a:cs typeface="Poppins Light" pitchFamily="34" charset="-120"/>
              </a:rPr>
              <a:t>Comprehensive Datasets for Robust Training</a:t>
            </a:r>
            <a:endParaRPr lang="en-US" sz="2900" dirty="0"/>
          </a:p>
        </p:txBody>
      </p:sp>
      <p:sp>
        <p:nvSpPr>
          <p:cNvPr id="4" name="Text 2"/>
          <p:cNvSpPr/>
          <p:nvPr/>
        </p:nvSpPr>
        <p:spPr>
          <a:xfrm>
            <a:off x="742950" y="1729621"/>
            <a:ext cx="13144500" cy="594360"/>
          </a:xfrm>
          <a:prstGeom prst="rect">
            <a:avLst/>
          </a:prstGeom>
          <a:noFill/>
          <a:ln/>
        </p:spPr>
        <p:txBody>
          <a:bodyPr wrap="square" lIns="0" tIns="0" rIns="0" bIns="0" rtlCol="0" anchor="t"/>
          <a:lstStyle/>
          <a:p>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Our solution is built upon a foundation of meticulously selected and preprocessed datasets, ensuring a comprehensive and balanced approach to training and validation:</a:t>
            </a:r>
            <a:endParaRPr lang="en-US" sz="1450" dirty="0"/>
          </a:p>
        </p:txBody>
      </p:sp>
      <p:sp>
        <p:nvSpPr>
          <p:cNvPr id="5" name="Text 3"/>
          <p:cNvSpPr/>
          <p:nvPr/>
        </p:nvSpPr>
        <p:spPr>
          <a:xfrm>
            <a:off x="742950" y="2718673"/>
            <a:ext cx="3703915" cy="290155"/>
          </a:xfrm>
          <a:prstGeom prst="rect">
            <a:avLst/>
          </a:prstGeom>
          <a:noFill/>
          <a:ln/>
        </p:spPr>
        <p:txBody>
          <a:bodyPr wrap="none" lIns="0" tIns="0" rIns="0" bIns="0" rtlCol="0" anchor="t"/>
          <a:lstStyle/>
          <a:p>
            <a:pPr algn="l" indent="0" marL="0">
              <a:lnSpc>
                <a:spcPts val="2250"/>
              </a:lnSpc>
              <a:buNone/>
            </a:pPr>
            <a:r>
              <a:rPr lang="en-US" sz="1800" dirty="0">
                <a:solidFill>
                  <a:srgbClr val="F2F2F3"/>
                </a:solidFill>
                <a:latin typeface="Poppins Light" pitchFamily="34" charset="0"/>
                <a:ea typeface="Poppins Light" pitchFamily="34" charset="-122"/>
                <a:cs typeface="Poppins Light" pitchFamily="34" charset="-120"/>
              </a:rPr>
              <a:t>Chest X-ray Pneumonia Dataset</a:t>
            </a:r>
            <a:endParaRPr lang="en-US" sz="1800" dirty="0"/>
          </a:p>
        </p:txBody>
      </p:sp>
      <p:sp>
        <p:nvSpPr>
          <p:cNvPr id="6" name="Text 4"/>
          <p:cNvSpPr/>
          <p:nvPr/>
        </p:nvSpPr>
        <p:spPr>
          <a:xfrm>
            <a:off x="742950" y="3194566"/>
            <a:ext cx="6345674" cy="297180"/>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Source:</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Kaggle – </a:t>
            </a:r>
            <a:pPr algn="l" indent="0" marL="0">
              <a:lnSpc>
                <a:spcPts val="2300"/>
              </a:lnSpc>
              <a:buNone/>
            </a:pPr>
            <a:r>
              <a:rPr lang="en-US" sz="1450" u="sng" dirty="0">
                <a:solidFill>
                  <a:srgbClr val="F2F2F3"/>
                </a:solidFill>
                <a:latin typeface="Roboto Light" pitchFamily="34" charset="0"/>
                <a:ea typeface="Roboto Light" pitchFamily="34" charset="-122"/>
                <a:cs typeface="Roboto Light" pitchFamily="34" charset="-120"/>
                <a:hlinkClick r:id="rId1" invalidUrl="" action="" tgtFrame="" tooltip="" history="1" highlightClick="0" endSnd="0">
                  <a:extLst>
                    <a:ext uri="{A12FA001-AC4F-418D-AE19-62706E023703}">
                      <ahyp:hlinkClr xmlns:ahyp="http://schemas.microsoft.com/office/drawing/2018/hyperlinkcolor" val="tx"/>
                    </a:ext>
                  </a:extLst>
                </a:hlinkClick>
              </a:rPr>
              <a:t>Chest X-Ray Images (Pneumonia)</a:t>
            </a:r>
            <a:endParaRPr lang="en-US" sz="1450" dirty="0"/>
          </a:p>
        </p:txBody>
      </p:sp>
      <p:sp>
        <p:nvSpPr>
          <p:cNvPr id="7" name="Text 5"/>
          <p:cNvSpPr/>
          <p:nvPr/>
        </p:nvSpPr>
        <p:spPr>
          <a:xfrm>
            <a:off x="742950" y="3658910"/>
            <a:ext cx="6345674" cy="594360"/>
          </a:xfrm>
          <a:prstGeom prst="rect">
            <a:avLst/>
          </a:prstGeom>
          <a:noFill/>
          <a:ln/>
        </p:spPr>
        <p:txBody>
          <a:bodyPr wrap="squar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Contents:</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A rich collection of X-ray images categorised into Normal and Pneumonia, providing essential samples for direct pneumonia detection.</a:t>
            </a:r>
            <a:endParaRPr lang="en-US" sz="1450" dirty="0"/>
          </a:p>
        </p:txBody>
      </p:sp>
      <p:sp>
        <p:nvSpPr>
          <p:cNvPr id="8" name="Text 6"/>
          <p:cNvSpPr/>
          <p:nvPr/>
        </p:nvSpPr>
        <p:spPr>
          <a:xfrm>
            <a:off x="7549396" y="2718673"/>
            <a:ext cx="3825835" cy="290155"/>
          </a:xfrm>
          <a:prstGeom prst="rect">
            <a:avLst/>
          </a:prstGeom>
          <a:noFill/>
          <a:ln/>
        </p:spPr>
        <p:txBody>
          <a:bodyPr wrap="none" lIns="0" tIns="0" rIns="0" bIns="0" rtlCol="0" anchor="t"/>
          <a:lstStyle/>
          <a:p>
            <a:pPr algn="l" indent="0" marL="0">
              <a:lnSpc>
                <a:spcPts val="2250"/>
              </a:lnSpc>
              <a:buNone/>
            </a:pPr>
            <a:r>
              <a:rPr lang="en-US" sz="1800" dirty="0">
                <a:solidFill>
                  <a:srgbClr val="F2F2F3"/>
                </a:solidFill>
                <a:latin typeface="Poppins Light" pitchFamily="34" charset="0"/>
                <a:ea typeface="Poppins Light" pitchFamily="34" charset="-122"/>
                <a:cs typeface="Poppins Light" pitchFamily="34" charset="-120"/>
              </a:rPr>
              <a:t>Tuberculosis Chest X-ray Dataset</a:t>
            </a:r>
            <a:endParaRPr lang="en-US" sz="1800" dirty="0"/>
          </a:p>
        </p:txBody>
      </p:sp>
      <p:sp>
        <p:nvSpPr>
          <p:cNvPr id="9" name="Text 7"/>
          <p:cNvSpPr/>
          <p:nvPr/>
        </p:nvSpPr>
        <p:spPr>
          <a:xfrm>
            <a:off x="7549396" y="3194566"/>
            <a:ext cx="6345674" cy="297180"/>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Source:</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Kaggle – </a:t>
            </a:r>
            <a:pPr algn="l" indent="0" marL="0">
              <a:lnSpc>
                <a:spcPts val="2300"/>
              </a:lnSpc>
              <a:buNone/>
            </a:pPr>
            <a:r>
              <a:rPr lang="en-US" sz="1450" u="sng" dirty="0">
                <a:solidFill>
                  <a:srgbClr val="F2F2F3"/>
                </a:solidFill>
                <a:latin typeface="Roboto Light" pitchFamily="34" charset="0"/>
                <a:ea typeface="Roboto Light" pitchFamily="34" charset="-122"/>
                <a:cs typeface="Roboto Light" pitchFamily="34" charset="-120"/>
                <a:hlinkClick r:id="rId2" invalidUrl="" action="" tgtFrame="" tooltip="" history="1" highlightClick="0" endSnd="0">
                  <a:extLst>
                    <a:ext uri="{A12FA001-AC4F-418D-AE19-62706E023703}">
                      <ahyp:hlinkClr xmlns:ahyp="http://schemas.microsoft.com/office/drawing/2018/hyperlinkcolor" val="tx"/>
                    </a:ext>
                  </a:extLst>
                </a:hlinkClick>
              </a:rPr>
              <a:t>TB Chest Radiography Database</a:t>
            </a:r>
            <a:endParaRPr lang="en-US" sz="1450" dirty="0"/>
          </a:p>
        </p:txBody>
      </p:sp>
      <p:sp>
        <p:nvSpPr>
          <p:cNvPr id="10" name="Text 8"/>
          <p:cNvSpPr/>
          <p:nvPr/>
        </p:nvSpPr>
        <p:spPr>
          <a:xfrm>
            <a:off x="7549396" y="3658910"/>
            <a:ext cx="6345674" cy="891540"/>
          </a:xfrm>
          <a:prstGeom prst="rect">
            <a:avLst/>
          </a:prstGeom>
          <a:noFill/>
          <a:ln/>
        </p:spPr>
        <p:txBody>
          <a:bodyPr wrap="squar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Contents:</a:t>
            </a:r>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 X-rays of patients specifically diagnosed with Tuberculosis (TB), crucial for introducing an additional disease class for multi-class classification.</a:t>
            </a:r>
            <a:endParaRPr lang="en-US" sz="1450" dirty="0"/>
          </a:p>
        </p:txBody>
      </p:sp>
      <p:sp>
        <p:nvSpPr>
          <p:cNvPr id="11" name="Text 9"/>
          <p:cNvSpPr/>
          <p:nvPr/>
        </p:nvSpPr>
        <p:spPr>
          <a:xfrm>
            <a:off x="742950" y="4996220"/>
            <a:ext cx="5242679" cy="290155"/>
          </a:xfrm>
          <a:prstGeom prst="rect">
            <a:avLst/>
          </a:prstGeom>
          <a:noFill/>
          <a:ln/>
        </p:spPr>
        <p:txBody>
          <a:bodyPr wrap="none" lIns="0" tIns="0" rIns="0" bIns="0" rtlCol="0" anchor="t"/>
          <a:lstStyle/>
          <a:p>
            <a:pPr algn="l" indent="0" marL="0">
              <a:lnSpc>
                <a:spcPts val="2250"/>
              </a:lnSpc>
              <a:buNone/>
            </a:pPr>
            <a:r>
              <a:rPr lang="en-US" sz="1800" dirty="0">
                <a:solidFill>
                  <a:srgbClr val="F2F2F3"/>
                </a:solidFill>
                <a:latin typeface="Poppins Light" pitchFamily="34" charset="0"/>
                <a:ea typeface="Poppins Light" pitchFamily="34" charset="-122"/>
                <a:cs typeface="Poppins Light" pitchFamily="34" charset="-120"/>
              </a:rPr>
              <a:t>Final Dataset Summary (after preprocessing):</a:t>
            </a:r>
            <a:endParaRPr lang="en-US" sz="1800" dirty="0"/>
          </a:p>
        </p:txBody>
      </p:sp>
      <p:sp>
        <p:nvSpPr>
          <p:cNvPr id="12" name="Shape 10"/>
          <p:cNvSpPr/>
          <p:nvPr/>
        </p:nvSpPr>
        <p:spPr>
          <a:xfrm>
            <a:off x="742950" y="5564981"/>
            <a:ext cx="13144500" cy="2156460"/>
          </a:xfrm>
          <a:prstGeom prst="roundRect">
            <a:avLst>
              <a:gd name="adj" fmla="val 3618"/>
            </a:avLst>
          </a:prstGeom>
          <a:noFill/>
          <a:ln w="7620">
            <a:solidFill>
              <a:srgbClr val="FFFFFF">
                <a:alpha val="24000"/>
              </a:srgbClr>
            </a:solidFill>
            <a:prstDash val="solid"/>
          </a:ln>
        </p:spPr>
      </p:sp>
      <p:sp>
        <p:nvSpPr>
          <p:cNvPr id="13" name="Shape 11"/>
          <p:cNvSpPr/>
          <p:nvPr/>
        </p:nvSpPr>
        <p:spPr>
          <a:xfrm>
            <a:off x="750570" y="5572601"/>
            <a:ext cx="13129260" cy="535305"/>
          </a:xfrm>
          <a:prstGeom prst="rect">
            <a:avLst/>
          </a:prstGeom>
          <a:solidFill>
            <a:srgbClr val="FFFFFF">
              <a:alpha val="4000"/>
            </a:srgbClr>
          </a:solidFill>
          <a:ln/>
        </p:spPr>
      </p:sp>
      <p:sp>
        <p:nvSpPr>
          <p:cNvPr id="14" name="Text 12"/>
          <p:cNvSpPr/>
          <p:nvPr/>
        </p:nvSpPr>
        <p:spPr>
          <a:xfrm>
            <a:off x="936546" y="5691664"/>
            <a:ext cx="4001929" cy="297180"/>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Category</a:t>
            </a:r>
            <a:endParaRPr lang="en-US" sz="1450" dirty="0"/>
          </a:p>
        </p:txBody>
      </p:sp>
      <p:sp>
        <p:nvSpPr>
          <p:cNvPr id="15" name="Text 13"/>
          <p:cNvSpPr/>
          <p:nvPr/>
        </p:nvSpPr>
        <p:spPr>
          <a:xfrm>
            <a:off x="5317569" y="5691664"/>
            <a:ext cx="3996809" cy="297180"/>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Training</a:t>
            </a:r>
            <a:endParaRPr lang="en-US" sz="1450" dirty="0"/>
          </a:p>
        </p:txBody>
      </p:sp>
      <p:sp>
        <p:nvSpPr>
          <p:cNvPr id="16" name="Text 14"/>
          <p:cNvSpPr/>
          <p:nvPr/>
        </p:nvSpPr>
        <p:spPr>
          <a:xfrm>
            <a:off x="9693473" y="5691664"/>
            <a:ext cx="4000619" cy="297180"/>
          </a:xfrm>
          <a:prstGeom prst="rect">
            <a:avLst/>
          </a:prstGeom>
          <a:noFill/>
          <a:ln/>
        </p:spPr>
        <p:txBody>
          <a:bodyPr wrap="none" lIns="0" tIns="0" rIns="0" bIns="0" rtlCol="0" anchor="t"/>
          <a:lstStyle/>
          <a:p>
            <a:pPr algn="l" indent="0" marL="0">
              <a:lnSpc>
                <a:spcPts val="2300"/>
              </a:lnSpc>
              <a:buNone/>
            </a:pPr>
            <a:r>
              <a:rPr lang="en-US" sz="1450" b="1" dirty="0">
                <a:solidFill>
                  <a:srgbClr val="E5E0DF"/>
                </a:solidFill>
                <a:latin typeface="Roboto Light" pitchFamily="34" charset="0"/>
                <a:ea typeface="Roboto Light" pitchFamily="34" charset="-122"/>
                <a:cs typeface="Roboto Light" pitchFamily="34" charset="-120"/>
              </a:rPr>
              <a:t>Testing</a:t>
            </a:r>
            <a:endParaRPr lang="en-US" sz="1450" dirty="0"/>
          </a:p>
        </p:txBody>
      </p:sp>
      <p:sp>
        <p:nvSpPr>
          <p:cNvPr id="17" name="Shape 15"/>
          <p:cNvSpPr/>
          <p:nvPr/>
        </p:nvSpPr>
        <p:spPr>
          <a:xfrm>
            <a:off x="750570" y="6107906"/>
            <a:ext cx="13129260" cy="535305"/>
          </a:xfrm>
          <a:prstGeom prst="rect">
            <a:avLst/>
          </a:prstGeom>
          <a:solidFill>
            <a:srgbClr val="000000">
              <a:alpha val="4000"/>
            </a:srgbClr>
          </a:solidFill>
          <a:ln/>
        </p:spPr>
      </p:sp>
      <p:sp>
        <p:nvSpPr>
          <p:cNvPr id="18" name="Text 16"/>
          <p:cNvSpPr/>
          <p:nvPr/>
        </p:nvSpPr>
        <p:spPr>
          <a:xfrm>
            <a:off x="936546" y="6226969"/>
            <a:ext cx="4001929" cy="297180"/>
          </a:xfrm>
          <a:prstGeom prst="rect">
            <a:avLst/>
          </a:prstGeom>
          <a:noFill/>
          <a:ln/>
        </p:spPr>
        <p:txBody>
          <a:bodyPr wrap="none" lIns="0" tIns="0" rIns="0" bIns="0" rtlCol="0" anchor="t"/>
          <a:lstStyle/>
          <a:p>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Normal</a:t>
            </a:r>
            <a:endParaRPr lang="en-US" sz="1450" dirty="0"/>
          </a:p>
        </p:txBody>
      </p:sp>
      <p:sp>
        <p:nvSpPr>
          <p:cNvPr id="19" name="Text 17"/>
          <p:cNvSpPr/>
          <p:nvPr/>
        </p:nvSpPr>
        <p:spPr>
          <a:xfrm>
            <a:off x="5317569" y="6226969"/>
            <a:ext cx="3996809" cy="297180"/>
          </a:xfrm>
          <a:prstGeom prst="rect">
            <a:avLst/>
          </a:prstGeom>
          <a:noFill/>
          <a:ln/>
        </p:spPr>
        <p:txBody>
          <a:bodyPr wrap="none" lIns="0" tIns="0" rIns="0" bIns="0" rtlCol="0" anchor="t"/>
          <a:lstStyle/>
          <a:p>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1,341</a:t>
            </a:r>
            <a:endParaRPr lang="en-US" sz="1450" dirty="0"/>
          </a:p>
        </p:txBody>
      </p:sp>
      <p:sp>
        <p:nvSpPr>
          <p:cNvPr id="20" name="Text 18"/>
          <p:cNvSpPr/>
          <p:nvPr/>
        </p:nvSpPr>
        <p:spPr>
          <a:xfrm>
            <a:off x="9693473" y="6226969"/>
            <a:ext cx="4000619" cy="297180"/>
          </a:xfrm>
          <a:prstGeom prst="rect">
            <a:avLst/>
          </a:prstGeom>
          <a:noFill/>
          <a:ln/>
        </p:spPr>
        <p:txBody>
          <a:bodyPr wrap="none" lIns="0" tIns="0" rIns="0" bIns="0" rtlCol="0" anchor="t"/>
          <a:lstStyle/>
          <a:p>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234</a:t>
            </a:r>
            <a:endParaRPr lang="en-US" sz="1450" dirty="0"/>
          </a:p>
        </p:txBody>
      </p:sp>
      <p:sp>
        <p:nvSpPr>
          <p:cNvPr id="21" name="Shape 19"/>
          <p:cNvSpPr/>
          <p:nvPr/>
        </p:nvSpPr>
        <p:spPr>
          <a:xfrm>
            <a:off x="750570" y="6643211"/>
            <a:ext cx="13129260" cy="535305"/>
          </a:xfrm>
          <a:prstGeom prst="rect">
            <a:avLst/>
          </a:prstGeom>
          <a:solidFill>
            <a:srgbClr val="FFFFFF">
              <a:alpha val="4000"/>
            </a:srgbClr>
          </a:solidFill>
          <a:ln/>
        </p:spPr>
      </p:sp>
      <p:sp>
        <p:nvSpPr>
          <p:cNvPr id="22" name="Text 20"/>
          <p:cNvSpPr/>
          <p:nvPr/>
        </p:nvSpPr>
        <p:spPr>
          <a:xfrm>
            <a:off x="936546" y="6762274"/>
            <a:ext cx="4001929" cy="297180"/>
          </a:xfrm>
          <a:prstGeom prst="rect">
            <a:avLst/>
          </a:prstGeom>
          <a:noFill/>
          <a:ln/>
        </p:spPr>
        <p:txBody>
          <a:bodyPr wrap="none" lIns="0" tIns="0" rIns="0" bIns="0" rtlCol="0" anchor="t"/>
          <a:lstStyle/>
          <a:p>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Pneumonia</a:t>
            </a:r>
            <a:endParaRPr lang="en-US" sz="1450" dirty="0"/>
          </a:p>
        </p:txBody>
      </p:sp>
      <p:sp>
        <p:nvSpPr>
          <p:cNvPr id="23" name="Text 21"/>
          <p:cNvSpPr/>
          <p:nvPr/>
        </p:nvSpPr>
        <p:spPr>
          <a:xfrm>
            <a:off x="5317569" y="6762274"/>
            <a:ext cx="3996809" cy="297180"/>
          </a:xfrm>
          <a:prstGeom prst="rect">
            <a:avLst/>
          </a:prstGeom>
          <a:noFill/>
          <a:ln/>
        </p:spPr>
        <p:txBody>
          <a:bodyPr wrap="none" lIns="0" tIns="0" rIns="0" bIns="0" rtlCol="0" anchor="t"/>
          <a:lstStyle/>
          <a:p>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3,875</a:t>
            </a:r>
            <a:endParaRPr lang="en-US" sz="1450" dirty="0"/>
          </a:p>
        </p:txBody>
      </p:sp>
      <p:sp>
        <p:nvSpPr>
          <p:cNvPr id="24" name="Text 22"/>
          <p:cNvSpPr/>
          <p:nvPr/>
        </p:nvSpPr>
        <p:spPr>
          <a:xfrm>
            <a:off x="9693473" y="6762274"/>
            <a:ext cx="4000619" cy="297180"/>
          </a:xfrm>
          <a:prstGeom prst="rect">
            <a:avLst/>
          </a:prstGeom>
          <a:noFill/>
          <a:ln/>
        </p:spPr>
        <p:txBody>
          <a:bodyPr wrap="none" lIns="0" tIns="0" rIns="0" bIns="0" rtlCol="0" anchor="t"/>
          <a:lstStyle/>
          <a:p>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390</a:t>
            </a:r>
            <a:endParaRPr lang="en-US" sz="1450" dirty="0"/>
          </a:p>
        </p:txBody>
      </p:sp>
      <p:sp>
        <p:nvSpPr>
          <p:cNvPr id="25" name="Shape 23"/>
          <p:cNvSpPr/>
          <p:nvPr/>
        </p:nvSpPr>
        <p:spPr>
          <a:xfrm>
            <a:off x="750570" y="7178516"/>
            <a:ext cx="13129260" cy="535305"/>
          </a:xfrm>
          <a:prstGeom prst="rect">
            <a:avLst/>
          </a:prstGeom>
          <a:solidFill>
            <a:srgbClr val="000000">
              <a:alpha val="4000"/>
            </a:srgbClr>
          </a:solidFill>
          <a:ln/>
        </p:spPr>
      </p:sp>
      <p:sp>
        <p:nvSpPr>
          <p:cNvPr id="26" name="Text 24"/>
          <p:cNvSpPr/>
          <p:nvPr/>
        </p:nvSpPr>
        <p:spPr>
          <a:xfrm>
            <a:off x="936546" y="7297579"/>
            <a:ext cx="4001929" cy="297180"/>
          </a:xfrm>
          <a:prstGeom prst="rect">
            <a:avLst/>
          </a:prstGeom>
          <a:noFill/>
          <a:ln/>
        </p:spPr>
        <p:txBody>
          <a:bodyPr wrap="none" lIns="0" tIns="0" rIns="0" bIns="0" rtlCol="0" anchor="t"/>
          <a:lstStyle/>
          <a:p>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Tuberculosis</a:t>
            </a:r>
            <a:endParaRPr lang="en-US" sz="1450" dirty="0"/>
          </a:p>
        </p:txBody>
      </p:sp>
      <p:sp>
        <p:nvSpPr>
          <p:cNvPr id="27" name="Text 25"/>
          <p:cNvSpPr/>
          <p:nvPr/>
        </p:nvSpPr>
        <p:spPr>
          <a:xfrm>
            <a:off x="5317569" y="7297579"/>
            <a:ext cx="3996809" cy="297180"/>
          </a:xfrm>
          <a:prstGeom prst="rect">
            <a:avLst/>
          </a:prstGeom>
          <a:noFill/>
          <a:ln/>
        </p:spPr>
        <p:txBody>
          <a:bodyPr wrap="none" lIns="0" tIns="0" rIns="0" bIns="0" rtlCol="0" anchor="t"/>
          <a:lstStyle/>
          <a:p>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560</a:t>
            </a:r>
            <a:endParaRPr lang="en-US" sz="1450" dirty="0"/>
          </a:p>
        </p:txBody>
      </p:sp>
      <p:sp>
        <p:nvSpPr>
          <p:cNvPr id="28" name="Text 26"/>
          <p:cNvSpPr/>
          <p:nvPr/>
        </p:nvSpPr>
        <p:spPr>
          <a:xfrm>
            <a:off x="9693473" y="7297579"/>
            <a:ext cx="4000619" cy="297180"/>
          </a:xfrm>
          <a:prstGeom prst="rect">
            <a:avLst/>
          </a:prstGeom>
          <a:noFill/>
          <a:ln/>
        </p:spPr>
        <p:txBody>
          <a:bodyPr wrap="none" lIns="0" tIns="0" rIns="0" bIns="0" rtlCol="0" anchor="t"/>
          <a:lstStyle/>
          <a:p>
            <a:pPr algn="l" indent="0" marL="0">
              <a:lnSpc>
                <a:spcPts val="2300"/>
              </a:lnSpc>
              <a:buNone/>
            </a:pPr>
            <a:r>
              <a:rPr lang="en-US" sz="1450" dirty="0">
                <a:solidFill>
                  <a:srgbClr val="E5E0DF"/>
                </a:solidFill>
                <a:latin typeface="Roboto Light" pitchFamily="34" charset="0"/>
                <a:ea typeface="Roboto Light" pitchFamily="34" charset="-122"/>
                <a:cs typeface="Roboto Light" pitchFamily="34" charset="-120"/>
              </a:rPr>
              <a:t>70</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788104" y="492443"/>
            <a:ext cx="3054072" cy="279797"/>
          </a:xfrm>
          <a:prstGeom prst="rect">
            <a:avLst/>
          </a:prstGeom>
          <a:noFill/>
          <a:ln/>
        </p:spPr>
        <p:txBody>
          <a:bodyPr wrap="none" lIns="0" tIns="0" rIns="0" bIns="0" rtlCol="0" anchor="t"/>
          <a:lstStyle/>
          <a:p>
            <a:pPr algn="ctr" indent="0" marL="0">
              <a:lnSpc>
                <a:spcPts val="2200"/>
              </a:lnSpc>
              <a:buNone/>
            </a:pPr>
            <a:r>
              <a:rPr lang="en-US" sz="1750" dirty="0">
                <a:solidFill>
                  <a:srgbClr val="F2F2F3"/>
                </a:solidFill>
                <a:latin typeface="Poppins Light" pitchFamily="34" charset="0"/>
                <a:ea typeface="Poppins Light" pitchFamily="34" charset="-122"/>
                <a:cs typeface="Poppins Light" pitchFamily="34" charset="-120"/>
              </a:rPr>
              <a:t>Methodology: Data &amp; Model</a:t>
            </a:r>
            <a:endParaRPr lang="en-US" sz="1750" dirty="0"/>
          </a:p>
        </p:txBody>
      </p:sp>
      <p:sp>
        <p:nvSpPr>
          <p:cNvPr id="3" name="Text 1"/>
          <p:cNvSpPr/>
          <p:nvPr/>
        </p:nvSpPr>
        <p:spPr>
          <a:xfrm>
            <a:off x="716280" y="951309"/>
            <a:ext cx="7028140" cy="447675"/>
          </a:xfrm>
          <a:prstGeom prst="rect">
            <a:avLst/>
          </a:prstGeom>
          <a:noFill/>
          <a:ln/>
        </p:spPr>
        <p:txBody>
          <a:bodyPr wrap="none" lIns="0" tIns="0" rIns="0" bIns="0" rtlCol="0" anchor="t"/>
          <a:lstStyle/>
          <a:p>
            <a:pPr algn="l" indent="0" marL="0">
              <a:lnSpc>
                <a:spcPts val="3500"/>
              </a:lnSpc>
              <a:buNone/>
            </a:pPr>
            <a:r>
              <a:rPr lang="en-US" sz="2800" dirty="0">
                <a:solidFill>
                  <a:srgbClr val="F2F2F3"/>
                </a:solidFill>
                <a:latin typeface="Poppins Light" pitchFamily="34" charset="0"/>
                <a:ea typeface="Poppins Light" pitchFamily="34" charset="-122"/>
                <a:cs typeface="Poppins Light" pitchFamily="34" charset="-120"/>
              </a:rPr>
              <a:t>From Raw Data to Intelligent Predictions</a:t>
            </a:r>
            <a:endParaRPr lang="en-US" sz="2800" dirty="0"/>
          </a:p>
        </p:txBody>
      </p:sp>
      <p:sp>
        <p:nvSpPr>
          <p:cNvPr id="4" name="Text 2"/>
          <p:cNvSpPr/>
          <p:nvPr/>
        </p:nvSpPr>
        <p:spPr>
          <a:xfrm>
            <a:off x="716280" y="1846659"/>
            <a:ext cx="3479840" cy="335756"/>
          </a:xfrm>
          <a:prstGeom prst="rect">
            <a:avLst/>
          </a:prstGeom>
          <a:noFill/>
          <a:ln/>
        </p:spPr>
        <p:txBody>
          <a:bodyPr wrap="none" lIns="0" tIns="0" rIns="0" bIns="0" rtlCol="0" anchor="t"/>
          <a:lstStyle/>
          <a:p>
            <a:pPr algn="l" indent="0" marL="0">
              <a:lnSpc>
                <a:spcPts val="2600"/>
              </a:lnSpc>
              <a:buNone/>
            </a:pPr>
            <a:r>
              <a:rPr lang="en-US" sz="2100" dirty="0">
                <a:solidFill>
                  <a:srgbClr val="F2F2F3"/>
                </a:solidFill>
                <a:latin typeface="Poppins Light" pitchFamily="34" charset="0"/>
                <a:ea typeface="Poppins Light" pitchFamily="34" charset="-122"/>
                <a:cs typeface="Poppins Light" pitchFamily="34" charset="-120"/>
              </a:rPr>
              <a:t>Step 1: Data Preprocessing</a:t>
            </a:r>
            <a:endParaRPr lang="en-US" sz="2100" dirty="0"/>
          </a:p>
        </p:txBody>
      </p:sp>
      <p:sp>
        <p:nvSpPr>
          <p:cNvPr id="5" name="Text 3"/>
          <p:cNvSpPr/>
          <p:nvPr/>
        </p:nvSpPr>
        <p:spPr>
          <a:xfrm>
            <a:off x="716280" y="2361486"/>
            <a:ext cx="6380559" cy="1734026"/>
          </a:xfrm>
          <a:prstGeom prst="rect">
            <a:avLst/>
          </a:prstGeom>
          <a:noFill/>
          <a:ln/>
        </p:spPr>
        <p:txBody>
          <a:bodyPr wrap="square" lIns="0" tIns="0" rIns="0" bIns="0" rtlCol="0" anchor="t"/>
          <a:lstStyle/>
          <a:p>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Ensuring uniformity and quality, all images were resized to 224 × 224 pixels. Critical data augmentation techniques, including </a:t>
            </a:r>
            <a:pPr algn="l" indent="0" marL="0">
              <a:lnSpc>
                <a:spcPts val="2250"/>
              </a:lnSpc>
              <a:buNone/>
            </a:pPr>
            <a:r>
              <a:rPr lang="en-US" sz="1400" dirty="0">
                <a:solidFill>
                  <a:srgbClr val="E5E0DF"/>
                </a:solidFill>
                <a:highlight>
                  <a:srgbClr val="121212"/>
                </a:highlight>
                <a:latin typeface="Consolas" pitchFamily="34" charset="0"/>
                <a:ea typeface="Consolas" pitchFamily="34" charset="-122"/>
                <a:cs typeface="Consolas" pitchFamily="34" charset="-120"/>
              </a:rPr>
              <a:t>RandomHorizontalFlip</a:t>
            </a:r>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 and </a:t>
            </a:r>
            <a:pPr algn="l" indent="0" marL="0">
              <a:lnSpc>
                <a:spcPts val="2250"/>
              </a:lnSpc>
              <a:buNone/>
            </a:pPr>
            <a:r>
              <a:rPr lang="en-US" sz="1400" dirty="0">
                <a:solidFill>
                  <a:srgbClr val="E5E0DF"/>
                </a:solidFill>
                <a:highlight>
                  <a:srgbClr val="121212"/>
                </a:highlight>
                <a:latin typeface="Consolas" pitchFamily="34" charset="0"/>
                <a:ea typeface="Consolas" pitchFamily="34" charset="-122"/>
                <a:cs typeface="Consolas" pitchFamily="34" charset="-120"/>
              </a:rPr>
              <a:t>Normalization</a:t>
            </a:r>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 were applied to enhance model generalisation. A CSV-based metadata system was constructed to link file paths with their respective labels. The data was rigorously split into Train (70%), Validation (15%), and Test (15%) sets to ensure robust evaluation.</a:t>
            </a:r>
            <a:endParaRPr lang="en-US" sz="1400" dirty="0"/>
          </a:p>
        </p:txBody>
      </p:sp>
      <p:sp>
        <p:nvSpPr>
          <p:cNvPr id="6" name="Text 4"/>
          <p:cNvSpPr/>
          <p:nvPr/>
        </p:nvSpPr>
        <p:spPr>
          <a:xfrm>
            <a:off x="716280" y="4274582"/>
            <a:ext cx="5212080" cy="335756"/>
          </a:xfrm>
          <a:prstGeom prst="rect">
            <a:avLst/>
          </a:prstGeom>
          <a:noFill/>
          <a:ln/>
        </p:spPr>
        <p:txBody>
          <a:bodyPr wrap="none" lIns="0" tIns="0" rIns="0" bIns="0" rtlCol="0" anchor="t"/>
          <a:lstStyle/>
          <a:p>
            <a:pPr algn="l" indent="0" marL="0">
              <a:lnSpc>
                <a:spcPts val="2600"/>
              </a:lnSpc>
              <a:buNone/>
            </a:pPr>
            <a:r>
              <a:rPr lang="en-US" sz="2100" dirty="0">
                <a:solidFill>
                  <a:srgbClr val="F2F2F3"/>
                </a:solidFill>
                <a:latin typeface="Poppins Light" pitchFamily="34" charset="0"/>
                <a:ea typeface="Poppins Light" pitchFamily="34" charset="-122"/>
                <a:cs typeface="Poppins Light" pitchFamily="34" charset="-120"/>
              </a:rPr>
              <a:t>Step 2: Model Selection &amp; Configuration</a:t>
            </a:r>
            <a:endParaRPr lang="en-US" sz="2100" dirty="0"/>
          </a:p>
        </p:txBody>
      </p:sp>
      <p:sp>
        <p:nvSpPr>
          <p:cNvPr id="7" name="Text 5"/>
          <p:cNvSpPr/>
          <p:nvPr/>
        </p:nvSpPr>
        <p:spPr>
          <a:xfrm>
            <a:off x="716280" y="4789408"/>
            <a:ext cx="6380559" cy="1718786"/>
          </a:xfrm>
          <a:prstGeom prst="rect">
            <a:avLst/>
          </a:prstGeom>
          <a:noFill/>
          <a:ln/>
        </p:spPr>
        <p:txBody>
          <a:bodyPr wrap="square" lIns="0" tIns="0" rIns="0" bIns="0" rtlCol="0" anchor="t"/>
          <a:lstStyle/>
          <a:p>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We opted for </a:t>
            </a:r>
            <a:pPr algn="l" indent="0" marL="0">
              <a:lnSpc>
                <a:spcPts val="2250"/>
              </a:lnSpc>
              <a:buNone/>
            </a:pPr>
            <a:r>
              <a:rPr lang="en-US" sz="1400" b="1" dirty="0">
                <a:solidFill>
                  <a:srgbClr val="E5E0DF"/>
                </a:solidFill>
                <a:latin typeface="Roboto Light" pitchFamily="34" charset="0"/>
                <a:ea typeface="Roboto Light" pitchFamily="34" charset="-122"/>
                <a:cs typeface="Roboto Light" pitchFamily="34" charset="-120"/>
              </a:rPr>
              <a:t>ResNet-18</a:t>
            </a:r>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 a powerful deep convolutional neural network, for its proven efficacy in image classification. It was pre-trained on </a:t>
            </a:r>
            <a:pPr algn="l" indent="0" marL="0">
              <a:lnSpc>
                <a:spcPts val="2250"/>
              </a:lnSpc>
              <a:buNone/>
            </a:pPr>
            <a:r>
              <a:rPr lang="en-US" sz="1400" b="1" dirty="0">
                <a:solidFill>
                  <a:srgbClr val="E5E0DF"/>
                </a:solidFill>
                <a:latin typeface="Roboto Light" pitchFamily="34" charset="0"/>
                <a:ea typeface="Roboto Light" pitchFamily="34" charset="-122"/>
                <a:cs typeface="Roboto Light" pitchFamily="34" charset="-120"/>
              </a:rPr>
              <a:t>ImageNet</a:t>
            </a:r>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 and fine-tuned for our specific task. The final fully-connected layer was modified to output 3 distinct classes (Normal, Pneumonia, Tuberculosis). To address class imbalance, a </a:t>
            </a:r>
            <a:pPr algn="l" indent="0" marL="0">
              <a:lnSpc>
                <a:spcPts val="2250"/>
              </a:lnSpc>
              <a:buNone/>
            </a:pPr>
            <a:r>
              <a:rPr lang="en-US" sz="1400" b="1" dirty="0">
                <a:solidFill>
                  <a:srgbClr val="E5E0DF"/>
                </a:solidFill>
                <a:latin typeface="Roboto Light" pitchFamily="34" charset="0"/>
                <a:ea typeface="Roboto Light" pitchFamily="34" charset="-122"/>
                <a:cs typeface="Roboto Light" pitchFamily="34" charset="-120"/>
              </a:rPr>
              <a:t>Weighted Cross-Entropy</a:t>
            </a:r>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 loss function was employed, optimised using </a:t>
            </a:r>
            <a:pPr algn="l" indent="0" marL="0">
              <a:lnSpc>
                <a:spcPts val="2250"/>
              </a:lnSpc>
              <a:buNone/>
            </a:pPr>
            <a:r>
              <a:rPr lang="en-US" sz="1400" b="1" dirty="0">
                <a:solidFill>
                  <a:srgbClr val="E5E0DF"/>
                </a:solidFill>
                <a:latin typeface="Roboto Light" pitchFamily="34" charset="0"/>
                <a:ea typeface="Roboto Light" pitchFamily="34" charset="-122"/>
                <a:cs typeface="Roboto Light" pitchFamily="34" charset="-120"/>
              </a:rPr>
              <a:t>Adam</a:t>
            </a:r>
            <a:pPr algn="l" indent="0" marL="0">
              <a:lnSpc>
                <a:spcPts val="2250"/>
              </a:lnSpc>
              <a:buNone/>
            </a:pPr>
            <a:r>
              <a:rPr lang="en-US" sz="1400" dirty="0">
                <a:solidFill>
                  <a:srgbClr val="E5E0DF"/>
                </a:solidFill>
                <a:latin typeface="Roboto Light" pitchFamily="34" charset="0"/>
                <a:ea typeface="Roboto Light" pitchFamily="34" charset="-122"/>
                <a:cs typeface="Roboto Light" pitchFamily="34" charset="-120"/>
              </a:rPr>
              <a:t> with a learning rate of 0.0001 over 10 training epochs.</a:t>
            </a:r>
            <a:endParaRPr lang="en-US" sz="1400" dirty="0"/>
          </a:p>
        </p:txBody>
      </p:sp>
      <p:pic>
        <p:nvPicPr>
          <p:cNvPr id="8" name="Image 0" descr="preencoded.png">    </p:cNvPr>
          <p:cNvPicPr>
            <a:picLocks noChangeAspect="1"/>
          </p:cNvPicPr>
          <p:nvPr/>
        </p:nvPicPr>
        <p:blipFill>
          <a:blip r:embed="rId1"/>
          <a:stretch>
            <a:fillRect/>
          </a:stretch>
        </p:blipFill>
        <p:spPr>
          <a:xfrm>
            <a:off x="7541181" y="1869043"/>
            <a:ext cx="6380559" cy="638055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534620" y="429697"/>
            <a:ext cx="3561040" cy="244197"/>
          </a:xfrm>
          <a:prstGeom prst="rect">
            <a:avLst/>
          </a:prstGeom>
          <a:noFill/>
          <a:ln/>
        </p:spPr>
        <p:txBody>
          <a:bodyPr wrap="none" lIns="0" tIns="0" rIns="0" bIns="0" rtlCol="0" anchor="t"/>
          <a:lstStyle/>
          <a:p>
            <a:pPr algn="ctr" indent="0" marL="0">
              <a:lnSpc>
                <a:spcPts val="1900"/>
              </a:lnSpc>
              <a:buNone/>
            </a:pPr>
            <a:r>
              <a:rPr lang="en-US" sz="1500" dirty="0">
                <a:solidFill>
                  <a:srgbClr val="F2F2F3"/>
                </a:solidFill>
                <a:latin typeface="Poppins Light" pitchFamily="34" charset="0"/>
                <a:ea typeface="Poppins Light" pitchFamily="34" charset="-122"/>
                <a:cs typeface="Poppins Light" pitchFamily="34" charset="-120"/>
              </a:rPr>
              <a:t>Methodology: Training &amp; Deployment</a:t>
            </a:r>
            <a:endParaRPr lang="en-US" sz="1500" dirty="0"/>
          </a:p>
        </p:txBody>
      </p:sp>
      <p:sp>
        <p:nvSpPr>
          <p:cNvPr id="3" name="Text 1"/>
          <p:cNvSpPr/>
          <p:nvPr/>
        </p:nvSpPr>
        <p:spPr>
          <a:xfrm>
            <a:off x="625078" y="830104"/>
            <a:ext cx="8036957" cy="390644"/>
          </a:xfrm>
          <a:prstGeom prst="rect">
            <a:avLst/>
          </a:prstGeom>
          <a:noFill/>
          <a:ln/>
        </p:spPr>
        <p:txBody>
          <a:bodyPr wrap="none" lIns="0" tIns="0" rIns="0" bIns="0" rtlCol="0" anchor="t"/>
          <a:lstStyle/>
          <a:p>
            <a:pPr algn="l" indent="0" marL="0">
              <a:lnSpc>
                <a:spcPts val="3050"/>
              </a:lnSpc>
              <a:buNone/>
            </a:pPr>
            <a:r>
              <a:rPr lang="en-US" sz="2450" dirty="0">
                <a:solidFill>
                  <a:srgbClr val="F2F2F3"/>
                </a:solidFill>
                <a:latin typeface="Poppins Light" pitchFamily="34" charset="0"/>
                <a:ea typeface="Poppins Light" pitchFamily="34" charset="-122"/>
                <a:cs typeface="Poppins Light" pitchFamily="34" charset="-120"/>
              </a:rPr>
              <a:t>Seamless Integration from Training to User Interface</a:t>
            </a:r>
            <a:endParaRPr lang="en-US" sz="2450" dirty="0"/>
          </a:p>
        </p:txBody>
      </p:sp>
      <p:sp>
        <p:nvSpPr>
          <p:cNvPr id="4" name="Text 2"/>
          <p:cNvSpPr/>
          <p:nvPr/>
        </p:nvSpPr>
        <p:spPr>
          <a:xfrm>
            <a:off x="625078" y="1611392"/>
            <a:ext cx="2526625" cy="293013"/>
          </a:xfrm>
          <a:prstGeom prst="rect">
            <a:avLst/>
          </a:prstGeom>
          <a:noFill/>
          <a:ln/>
        </p:spPr>
        <p:txBody>
          <a:bodyPr wrap="none" lIns="0" tIns="0" rIns="0" bIns="0" rtlCol="0" anchor="t"/>
          <a:lstStyle/>
          <a:p>
            <a:pPr algn="l" indent="0" marL="0">
              <a:lnSpc>
                <a:spcPts val="2300"/>
              </a:lnSpc>
              <a:buNone/>
            </a:pPr>
            <a:r>
              <a:rPr lang="en-US" sz="1800" dirty="0">
                <a:solidFill>
                  <a:srgbClr val="F2F2F3"/>
                </a:solidFill>
                <a:latin typeface="Poppins Light" pitchFamily="34" charset="0"/>
                <a:ea typeface="Poppins Light" pitchFamily="34" charset="-122"/>
                <a:cs typeface="Poppins Light" pitchFamily="34" charset="-120"/>
              </a:rPr>
              <a:t>Step 3: Model Training</a:t>
            </a:r>
            <a:endParaRPr lang="en-US" sz="1800" dirty="0"/>
          </a:p>
        </p:txBody>
      </p:sp>
      <p:sp>
        <p:nvSpPr>
          <p:cNvPr id="5" name="Text 3"/>
          <p:cNvSpPr/>
          <p:nvPr/>
        </p:nvSpPr>
        <p:spPr>
          <a:xfrm>
            <a:off x="625078" y="2060615"/>
            <a:ext cx="6499503" cy="1257776"/>
          </a:xfrm>
          <a:prstGeom prst="rect">
            <a:avLst/>
          </a:prstGeom>
          <a:noFill/>
          <a:ln/>
        </p:spPr>
        <p:txBody>
          <a:bodyPr wrap="square" lIns="0" tIns="0" rIns="0" bIns="0" rtlCol="0" anchor="t"/>
          <a:lstStyle/>
          <a:p>
            <a:pPr algn="l" indent="0" marL="0">
              <a:lnSpc>
                <a:spcPts val="1950"/>
              </a:lnSpc>
              <a:buNone/>
            </a:pPr>
            <a:r>
              <a:rPr lang="en-US" sz="1200" dirty="0">
                <a:solidFill>
                  <a:srgbClr val="E5E0DF"/>
                </a:solidFill>
                <a:latin typeface="Roboto Light" pitchFamily="34" charset="0"/>
                <a:ea typeface="Roboto Light" pitchFamily="34" charset="-122"/>
                <a:cs typeface="Roboto Light" pitchFamily="34" charset="-120"/>
              </a:rPr>
              <a:t>The ResNet-18 model was comprehensively trained on our combined dataset. Validation accuracy was meticulously tracked after each epoch to monitor performance and prevent overfitting. The best performing model checkpoint was systematically stored as </a:t>
            </a:r>
            <a:pPr algn="l" indent="0" marL="0">
              <a:lnSpc>
                <a:spcPts val="1950"/>
              </a:lnSpc>
              <a:buNone/>
            </a:pPr>
            <a:r>
              <a:rPr lang="en-US" sz="1200" dirty="0">
                <a:solidFill>
                  <a:srgbClr val="E5E0DF"/>
                </a:solidFill>
                <a:highlight>
                  <a:srgbClr val="121212"/>
                </a:highlight>
                <a:latin typeface="Consolas" pitchFamily="34" charset="0"/>
                <a:ea typeface="Consolas" pitchFamily="34" charset="-122"/>
                <a:cs typeface="Consolas" pitchFamily="34" charset="-120"/>
              </a:rPr>
              <a:t>model_multiclass.pth</a:t>
            </a:r>
            <a:pPr algn="l" indent="0" marL="0">
              <a:lnSpc>
                <a:spcPts val="1950"/>
              </a:lnSpc>
              <a:buNone/>
            </a:pPr>
            <a:r>
              <a:rPr lang="en-US" sz="1200" dirty="0">
                <a:solidFill>
                  <a:srgbClr val="E5E0DF"/>
                </a:solidFill>
                <a:latin typeface="Roboto Light" pitchFamily="34" charset="0"/>
                <a:ea typeface="Roboto Light" pitchFamily="34" charset="-122"/>
                <a:cs typeface="Roboto Light" pitchFamily="34" charset="-120"/>
              </a:rPr>
              <a:t>, ensuring that the optimal version is always available for deployment and further evaluation.</a:t>
            </a:r>
            <a:endParaRPr lang="en-US" sz="1200" dirty="0"/>
          </a:p>
        </p:txBody>
      </p:sp>
      <p:sp>
        <p:nvSpPr>
          <p:cNvPr id="6" name="Text 4"/>
          <p:cNvSpPr/>
          <p:nvPr/>
        </p:nvSpPr>
        <p:spPr>
          <a:xfrm>
            <a:off x="625078" y="3474601"/>
            <a:ext cx="4075033" cy="293013"/>
          </a:xfrm>
          <a:prstGeom prst="rect">
            <a:avLst/>
          </a:prstGeom>
          <a:noFill/>
          <a:ln/>
        </p:spPr>
        <p:txBody>
          <a:bodyPr wrap="none" lIns="0" tIns="0" rIns="0" bIns="0" rtlCol="0" anchor="t"/>
          <a:lstStyle/>
          <a:p>
            <a:pPr algn="l" indent="0" marL="0">
              <a:lnSpc>
                <a:spcPts val="2300"/>
              </a:lnSpc>
              <a:buNone/>
            </a:pPr>
            <a:r>
              <a:rPr lang="en-US" sz="1800" dirty="0">
                <a:solidFill>
                  <a:srgbClr val="F2F2F3"/>
                </a:solidFill>
                <a:latin typeface="Poppins Light" pitchFamily="34" charset="0"/>
                <a:ea typeface="Poppins Light" pitchFamily="34" charset="-122"/>
                <a:cs typeface="Poppins Light" pitchFamily="34" charset="-120"/>
              </a:rPr>
              <a:t>Step 4: Web Application Integration</a:t>
            </a:r>
            <a:endParaRPr lang="en-US" sz="1800" dirty="0"/>
          </a:p>
        </p:txBody>
      </p:sp>
      <p:sp>
        <p:nvSpPr>
          <p:cNvPr id="7" name="Text 5"/>
          <p:cNvSpPr/>
          <p:nvPr/>
        </p:nvSpPr>
        <p:spPr>
          <a:xfrm>
            <a:off x="625078" y="3923824"/>
            <a:ext cx="6499503" cy="750094"/>
          </a:xfrm>
          <a:prstGeom prst="rect">
            <a:avLst/>
          </a:prstGeom>
          <a:noFill/>
          <a:ln/>
        </p:spPr>
        <p:txBody>
          <a:bodyPr wrap="square" lIns="0" tIns="0" rIns="0" bIns="0" rtlCol="0" anchor="t"/>
          <a:lstStyle/>
          <a:p>
            <a:pPr algn="l" indent="0" marL="0">
              <a:lnSpc>
                <a:spcPts val="1950"/>
              </a:lnSpc>
              <a:buNone/>
            </a:pPr>
            <a:r>
              <a:rPr lang="en-US" sz="1200" dirty="0">
                <a:solidFill>
                  <a:srgbClr val="E5E0DF"/>
                </a:solidFill>
                <a:latin typeface="Roboto Light" pitchFamily="34" charset="0"/>
                <a:ea typeface="Roboto Light" pitchFamily="34" charset="-122"/>
                <a:cs typeface="Roboto Light" pitchFamily="34" charset="-120"/>
              </a:rPr>
              <a:t>For deployment, we leveraged </a:t>
            </a:r>
            <a:pPr algn="l" indent="0" marL="0">
              <a:lnSpc>
                <a:spcPts val="1950"/>
              </a:lnSpc>
              <a:buNone/>
            </a:pPr>
            <a:r>
              <a:rPr lang="en-US" sz="1200" b="1" dirty="0">
                <a:solidFill>
                  <a:srgbClr val="E5E0DF"/>
                </a:solidFill>
                <a:latin typeface="Roboto Light" pitchFamily="34" charset="0"/>
                <a:ea typeface="Roboto Light" pitchFamily="34" charset="-122"/>
                <a:cs typeface="Roboto Light" pitchFamily="34" charset="-120"/>
              </a:rPr>
              <a:t>Flask (Python)</a:t>
            </a:r>
            <a:pPr algn="l" indent="0" marL="0">
              <a:lnSpc>
                <a:spcPts val="1950"/>
              </a:lnSpc>
              <a:buNone/>
            </a:pPr>
            <a:r>
              <a:rPr lang="en-US" sz="1200" dirty="0">
                <a:solidFill>
                  <a:srgbClr val="E5E0DF"/>
                </a:solidFill>
                <a:latin typeface="Roboto Light" pitchFamily="34" charset="0"/>
                <a:ea typeface="Roboto Light" pitchFamily="34" charset="-122"/>
                <a:cs typeface="Roboto Light" pitchFamily="34" charset="-120"/>
              </a:rPr>
              <a:t> as the core framework, providing a lightweight yet powerful backend. The frontend was developed using </a:t>
            </a:r>
            <a:pPr algn="l" indent="0" marL="0">
              <a:lnSpc>
                <a:spcPts val="1950"/>
              </a:lnSpc>
              <a:buNone/>
            </a:pPr>
            <a:r>
              <a:rPr lang="en-US" sz="1200" b="1" dirty="0">
                <a:solidFill>
                  <a:srgbClr val="E5E0DF"/>
                </a:solidFill>
                <a:latin typeface="Roboto Light" pitchFamily="34" charset="0"/>
                <a:ea typeface="Roboto Light" pitchFamily="34" charset="-122"/>
                <a:cs typeface="Roboto Light" pitchFamily="34" charset="-120"/>
              </a:rPr>
              <a:t>HTML</a:t>
            </a:r>
            <a:pPr algn="l" indent="0" marL="0">
              <a:lnSpc>
                <a:spcPts val="1950"/>
              </a:lnSpc>
              <a:buNone/>
            </a:pPr>
            <a:r>
              <a:rPr lang="en-US" sz="1200" dirty="0">
                <a:solidFill>
                  <a:srgbClr val="E5E0DF"/>
                </a:solidFill>
                <a:latin typeface="Roboto Light" pitchFamily="34" charset="0"/>
                <a:ea typeface="Roboto Light" pitchFamily="34" charset="-122"/>
                <a:cs typeface="Roboto Light" pitchFamily="34" charset="-120"/>
              </a:rPr>
              <a:t> and styled with </a:t>
            </a:r>
            <a:pPr algn="l" indent="0" marL="0">
              <a:lnSpc>
                <a:spcPts val="1950"/>
              </a:lnSpc>
              <a:buNone/>
            </a:pPr>
            <a:r>
              <a:rPr lang="en-US" sz="1200" b="1" dirty="0">
                <a:solidFill>
                  <a:srgbClr val="E5E0DF"/>
                </a:solidFill>
                <a:latin typeface="Roboto Light" pitchFamily="34" charset="0"/>
                <a:ea typeface="Roboto Light" pitchFamily="34" charset="-122"/>
                <a:cs typeface="Roboto Light" pitchFamily="34" charset="-120"/>
              </a:rPr>
              <a:t>Bootstrap 5</a:t>
            </a:r>
            <a:pPr algn="l" indent="0" marL="0">
              <a:lnSpc>
                <a:spcPts val="1950"/>
              </a:lnSpc>
              <a:buNone/>
            </a:pPr>
            <a:r>
              <a:rPr lang="en-US" sz="1200" dirty="0">
                <a:solidFill>
                  <a:srgbClr val="E5E0DF"/>
                </a:solidFill>
                <a:latin typeface="Roboto Light" pitchFamily="34" charset="0"/>
                <a:ea typeface="Roboto Light" pitchFamily="34" charset="-122"/>
                <a:cs typeface="Roboto Light" pitchFamily="34" charset="-120"/>
              </a:rPr>
              <a:t> for a responsive and professional user interface.</a:t>
            </a:r>
            <a:endParaRPr lang="en-US" sz="1200" dirty="0"/>
          </a:p>
        </p:txBody>
      </p:sp>
      <p:sp>
        <p:nvSpPr>
          <p:cNvPr id="8" name="Text 6"/>
          <p:cNvSpPr/>
          <p:nvPr/>
        </p:nvSpPr>
        <p:spPr>
          <a:xfrm>
            <a:off x="625078" y="4830128"/>
            <a:ext cx="1953578" cy="244197"/>
          </a:xfrm>
          <a:prstGeom prst="rect">
            <a:avLst/>
          </a:prstGeom>
          <a:noFill/>
          <a:ln/>
        </p:spPr>
        <p:txBody>
          <a:bodyPr wrap="none" lIns="0" tIns="0" rIns="0" bIns="0" rtlCol="0" anchor="t"/>
          <a:lstStyle/>
          <a:p>
            <a:pPr algn="l" indent="0" marL="0">
              <a:lnSpc>
                <a:spcPts val="1900"/>
              </a:lnSpc>
              <a:buNone/>
            </a:pPr>
            <a:r>
              <a:rPr lang="en-US" sz="1500" dirty="0">
                <a:solidFill>
                  <a:srgbClr val="F2F2F3"/>
                </a:solidFill>
                <a:latin typeface="Poppins Light" pitchFamily="34" charset="0"/>
                <a:ea typeface="Poppins Light" pitchFamily="34" charset="-122"/>
                <a:cs typeface="Poppins Light" pitchFamily="34" charset="-120"/>
              </a:rPr>
              <a:t>User Workflow:</a:t>
            </a:r>
            <a:endParaRPr lang="en-US" sz="1500" dirty="0"/>
          </a:p>
        </p:txBody>
      </p:sp>
      <p:sp>
        <p:nvSpPr>
          <p:cNvPr id="9" name="Text 7"/>
          <p:cNvSpPr/>
          <p:nvPr/>
        </p:nvSpPr>
        <p:spPr>
          <a:xfrm>
            <a:off x="625078" y="5230535"/>
            <a:ext cx="6499503" cy="250031"/>
          </a:xfrm>
          <a:prstGeom prst="rect">
            <a:avLst/>
          </a:prstGeom>
          <a:noFill/>
          <a:ln/>
        </p:spPr>
        <p:txBody>
          <a:bodyPr wrap="none" lIns="0" tIns="0" rIns="0" bIns="0" rtlCol="0" anchor="t"/>
          <a:lstStyle/>
          <a:p>
            <a:pPr algn="l" marL="342900" indent="-342900">
              <a:lnSpc>
                <a:spcPts val="1950"/>
              </a:lnSpc>
              <a:buSzPct val="100000"/>
              <a:buFont typeface="+mj-lt"/>
              <a:buAutoNum type="arabicPeriod" startAt="1"/>
            </a:pPr>
            <a:r>
              <a:rPr lang="en-US" sz="1200" dirty="0">
                <a:solidFill>
                  <a:srgbClr val="E5E0DF"/>
                </a:solidFill>
                <a:latin typeface="Roboto Light" pitchFamily="34" charset="0"/>
                <a:ea typeface="Roboto Light" pitchFamily="34" charset="-122"/>
                <a:cs typeface="Roboto Light" pitchFamily="34" charset="-120"/>
              </a:rPr>
              <a:t>User uploads a chest X-ray image via the web interface.</a:t>
            </a:r>
            <a:endParaRPr lang="en-US" sz="1200" dirty="0"/>
          </a:p>
        </p:txBody>
      </p:sp>
      <p:sp>
        <p:nvSpPr>
          <p:cNvPr id="10" name="Text 8"/>
          <p:cNvSpPr/>
          <p:nvPr/>
        </p:nvSpPr>
        <p:spPr>
          <a:xfrm>
            <a:off x="625078" y="5535216"/>
            <a:ext cx="6499503" cy="250031"/>
          </a:xfrm>
          <a:prstGeom prst="rect">
            <a:avLst/>
          </a:prstGeom>
          <a:noFill/>
          <a:ln/>
        </p:spPr>
        <p:txBody>
          <a:bodyPr wrap="none" lIns="0" tIns="0" rIns="0" bIns="0" rtlCol="0" anchor="t"/>
          <a:lstStyle/>
          <a:p>
            <a:pPr algn="l" marL="342900" indent="-342900">
              <a:lnSpc>
                <a:spcPts val="1950"/>
              </a:lnSpc>
              <a:buSzPct val="100000"/>
              <a:buFont typeface="+mj-lt"/>
              <a:buAutoNum type="arabicPeriod" startAt="2"/>
            </a:pPr>
            <a:r>
              <a:rPr lang="en-US" sz="1200" dirty="0">
                <a:solidFill>
                  <a:srgbClr val="E5E0DF"/>
                </a:solidFill>
                <a:latin typeface="Roboto Light" pitchFamily="34" charset="0"/>
                <a:ea typeface="Roboto Light" pitchFamily="34" charset="-122"/>
                <a:cs typeface="Roboto Light" pitchFamily="34" charset="-120"/>
              </a:rPr>
              <a:t>The Flask server preprocesses the image (resize, normalise).</a:t>
            </a:r>
            <a:endParaRPr lang="en-US" sz="1200" dirty="0"/>
          </a:p>
        </p:txBody>
      </p:sp>
      <p:sp>
        <p:nvSpPr>
          <p:cNvPr id="11" name="Text 9"/>
          <p:cNvSpPr/>
          <p:nvPr/>
        </p:nvSpPr>
        <p:spPr>
          <a:xfrm>
            <a:off x="625078" y="5839897"/>
            <a:ext cx="6499503" cy="250031"/>
          </a:xfrm>
          <a:prstGeom prst="rect">
            <a:avLst/>
          </a:prstGeom>
          <a:noFill/>
          <a:ln/>
        </p:spPr>
        <p:txBody>
          <a:bodyPr wrap="none" lIns="0" tIns="0" rIns="0" bIns="0" rtlCol="0" anchor="t"/>
          <a:lstStyle/>
          <a:p>
            <a:pPr algn="l" marL="342900" indent="-342900">
              <a:lnSpc>
                <a:spcPts val="1950"/>
              </a:lnSpc>
              <a:buSzPct val="100000"/>
              <a:buFont typeface="+mj-lt"/>
              <a:buAutoNum type="arabicPeriod" startAt="3"/>
            </a:pPr>
            <a:r>
              <a:rPr lang="en-US" sz="1200" dirty="0">
                <a:solidFill>
                  <a:srgbClr val="E5E0DF"/>
                </a:solidFill>
                <a:latin typeface="Roboto Light" pitchFamily="34" charset="0"/>
                <a:ea typeface="Roboto Light" pitchFamily="34" charset="-122"/>
                <a:cs typeface="Roboto Light" pitchFamily="34" charset="-120"/>
              </a:rPr>
              <a:t>The preprocessed image is then fed into the trained deep learning model.</a:t>
            </a:r>
            <a:endParaRPr lang="en-US" sz="1200" dirty="0"/>
          </a:p>
        </p:txBody>
      </p:sp>
      <p:sp>
        <p:nvSpPr>
          <p:cNvPr id="12" name="Text 10"/>
          <p:cNvSpPr/>
          <p:nvPr/>
        </p:nvSpPr>
        <p:spPr>
          <a:xfrm>
            <a:off x="625078" y="6144578"/>
            <a:ext cx="6499503" cy="250031"/>
          </a:xfrm>
          <a:prstGeom prst="rect">
            <a:avLst/>
          </a:prstGeom>
          <a:noFill/>
          <a:ln/>
        </p:spPr>
        <p:txBody>
          <a:bodyPr wrap="none" lIns="0" tIns="0" rIns="0" bIns="0" rtlCol="0" anchor="t"/>
          <a:lstStyle/>
          <a:p>
            <a:pPr algn="l" marL="342900" indent="-342900">
              <a:lnSpc>
                <a:spcPts val="1950"/>
              </a:lnSpc>
              <a:buSzPct val="100000"/>
              <a:buFont typeface="+mj-lt"/>
              <a:buAutoNum type="arabicPeriod" startAt="4"/>
            </a:pPr>
            <a:r>
              <a:rPr lang="en-US" sz="1200" dirty="0">
                <a:solidFill>
                  <a:srgbClr val="E5E0DF"/>
                </a:solidFill>
                <a:latin typeface="Roboto Light" pitchFamily="34" charset="0"/>
                <a:ea typeface="Roboto Light" pitchFamily="34" charset="-122"/>
                <a:cs typeface="Roboto Light" pitchFamily="34" charset="-120"/>
              </a:rPr>
              <a:t>The model predicts the disease class (Normal, Pneumonia, or Tuberculosis).</a:t>
            </a:r>
            <a:endParaRPr lang="en-US" sz="1200" dirty="0"/>
          </a:p>
        </p:txBody>
      </p:sp>
      <p:sp>
        <p:nvSpPr>
          <p:cNvPr id="13" name="Text 11"/>
          <p:cNvSpPr/>
          <p:nvPr/>
        </p:nvSpPr>
        <p:spPr>
          <a:xfrm>
            <a:off x="625078" y="6449258"/>
            <a:ext cx="6499503" cy="250031"/>
          </a:xfrm>
          <a:prstGeom prst="rect">
            <a:avLst/>
          </a:prstGeom>
          <a:noFill/>
          <a:ln/>
        </p:spPr>
        <p:txBody>
          <a:bodyPr wrap="none" lIns="0" tIns="0" rIns="0" bIns="0" rtlCol="0" anchor="t"/>
          <a:lstStyle/>
          <a:p>
            <a:pPr algn="l" marL="342900" indent="-342900">
              <a:lnSpc>
                <a:spcPts val="1950"/>
              </a:lnSpc>
              <a:buSzPct val="100000"/>
              <a:buFont typeface="+mj-lt"/>
              <a:buAutoNum type="arabicPeriod" startAt="5"/>
            </a:pPr>
            <a:r>
              <a:rPr lang="en-US" sz="1200" dirty="0">
                <a:solidFill>
                  <a:srgbClr val="E5E0DF"/>
                </a:solidFill>
                <a:latin typeface="Roboto Light" pitchFamily="34" charset="0"/>
                <a:ea typeface="Roboto Light" pitchFamily="34" charset="-122"/>
                <a:cs typeface="Roboto Light" pitchFamily="34" charset="-120"/>
              </a:rPr>
              <a:t>The prediction, along with the uploaded image, is displayed to the user.</a:t>
            </a:r>
            <a:endParaRPr lang="en-US" sz="1200" dirty="0"/>
          </a:p>
        </p:txBody>
      </p:sp>
      <p:pic>
        <p:nvPicPr>
          <p:cNvPr id="14" name="Image 0" descr="preencoded.png">    </p:cNvPr>
          <p:cNvPicPr>
            <a:picLocks noChangeAspect="1"/>
          </p:cNvPicPr>
          <p:nvPr/>
        </p:nvPicPr>
        <p:blipFill>
          <a:blip r:embed="rId1"/>
          <a:stretch>
            <a:fillRect/>
          </a:stretch>
        </p:blipFill>
        <p:spPr>
          <a:xfrm>
            <a:off x="7513439" y="1630918"/>
            <a:ext cx="6499503" cy="649950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592014" y="411361"/>
            <a:ext cx="1446371" cy="180737"/>
          </a:xfrm>
          <a:prstGeom prst="rect">
            <a:avLst/>
          </a:prstGeom>
          <a:noFill/>
          <a:ln/>
        </p:spPr>
        <p:txBody>
          <a:bodyPr wrap="none" lIns="0" tIns="0" rIns="0" bIns="0" rtlCol="0" anchor="t"/>
          <a:lstStyle/>
          <a:p>
            <a:pPr algn="ctr" indent="0" marL="0">
              <a:lnSpc>
                <a:spcPts val="1400"/>
              </a:lnSpc>
              <a:buNone/>
            </a:pPr>
            <a:r>
              <a:rPr lang="en-US" sz="1100" dirty="0">
                <a:solidFill>
                  <a:srgbClr val="F2F2F3"/>
                </a:solidFill>
                <a:latin typeface="Poppins Light" pitchFamily="34" charset="0"/>
                <a:ea typeface="Poppins Light" pitchFamily="34" charset="-122"/>
                <a:cs typeface="Poppins Light" pitchFamily="34" charset="-120"/>
              </a:rPr>
              <a:t>System Architecture</a:t>
            </a:r>
            <a:endParaRPr lang="en-US" sz="1100" dirty="0"/>
          </a:p>
        </p:txBody>
      </p:sp>
      <p:sp>
        <p:nvSpPr>
          <p:cNvPr id="3" name="Text 1"/>
          <p:cNvSpPr/>
          <p:nvPr/>
        </p:nvSpPr>
        <p:spPr>
          <a:xfrm>
            <a:off x="462796" y="707707"/>
            <a:ext cx="4610338" cy="289322"/>
          </a:xfrm>
          <a:prstGeom prst="rect">
            <a:avLst/>
          </a:prstGeom>
          <a:noFill/>
          <a:ln/>
        </p:spPr>
        <p:txBody>
          <a:bodyPr wrap="none" lIns="0" tIns="0" rIns="0" bIns="0" rtlCol="0" anchor="t"/>
          <a:lstStyle/>
          <a:p>
            <a:pPr algn="l" indent="0" marL="0">
              <a:lnSpc>
                <a:spcPts val="2250"/>
              </a:lnSpc>
              <a:buNone/>
            </a:pPr>
            <a:r>
              <a:rPr lang="en-US" sz="1800" dirty="0">
                <a:solidFill>
                  <a:srgbClr val="F2F2F3"/>
                </a:solidFill>
                <a:latin typeface="Poppins Light" pitchFamily="34" charset="0"/>
                <a:ea typeface="Poppins Light" pitchFamily="34" charset="-122"/>
                <a:cs typeface="Poppins Light" pitchFamily="34" charset="-120"/>
              </a:rPr>
              <a:t>A Holistic View of Our Diagnostic Pipeline</a:t>
            </a:r>
            <a:endParaRPr lang="en-US" sz="1800" dirty="0"/>
          </a:p>
        </p:txBody>
      </p:sp>
      <p:pic>
        <p:nvPicPr>
          <p:cNvPr id="4" name="Image 0" descr="preencoded.png">    </p:cNvPr>
          <p:cNvPicPr>
            <a:picLocks noChangeAspect="1"/>
          </p:cNvPicPr>
          <p:nvPr/>
        </p:nvPicPr>
        <p:blipFill>
          <a:blip r:embed="rId1"/>
          <a:stretch>
            <a:fillRect/>
          </a:stretch>
        </p:blipFill>
        <p:spPr>
          <a:xfrm>
            <a:off x="462796" y="1170503"/>
            <a:ext cx="8794194" cy="6017062"/>
          </a:xfrm>
          <a:prstGeom prst="rect">
            <a:avLst/>
          </a:prstGeom>
        </p:spPr>
      </p:pic>
      <p:sp>
        <p:nvSpPr>
          <p:cNvPr id="5" name="Text 2"/>
          <p:cNvSpPr/>
          <p:nvPr/>
        </p:nvSpPr>
        <p:spPr>
          <a:xfrm>
            <a:off x="462796" y="7317700"/>
            <a:ext cx="13704808" cy="185142"/>
          </a:xfrm>
          <a:prstGeom prst="rect">
            <a:avLst/>
          </a:prstGeom>
          <a:noFill/>
          <a:ln/>
        </p:spPr>
        <p:txBody>
          <a:bodyPr wrap="none" lIns="0" tIns="0" rIns="0" bIns="0" rtlCol="0" anchor="t"/>
          <a:lstStyle/>
          <a:p>
            <a:pPr algn="l" indent="0" marL="0">
              <a:lnSpc>
                <a:spcPts val="1450"/>
              </a:lnSpc>
              <a:buNone/>
            </a:pPr>
            <a:r>
              <a:rPr lang="en-US" sz="900" dirty="0">
                <a:solidFill>
                  <a:srgbClr val="E5E0DF"/>
                </a:solidFill>
                <a:latin typeface="Roboto Light" pitchFamily="34" charset="0"/>
                <a:ea typeface="Roboto Light" pitchFamily="34" charset="-122"/>
                <a:cs typeface="Roboto Light" pitchFamily="34" charset="-120"/>
              </a:rPr>
              <a:t>This comprehensive workflow ensures a smooth and efficient diagnostic process, from image submission to result presentation, underpinning the reliability and usability of our system.</a:t>
            </a:r>
            <a:endParaRPr lang="en-US" sz="900" dirty="0"/>
          </a:p>
        </p:txBody>
      </p:sp>
      <p:sp>
        <p:nvSpPr>
          <p:cNvPr id="6" name="Text 3"/>
          <p:cNvSpPr/>
          <p:nvPr/>
        </p:nvSpPr>
        <p:spPr>
          <a:xfrm>
            <a:off x="462796" y="7632978"/>
            <a:ext cx="13704808" cy="185142"/>
          </a:xfrm>
          <a:prstGeom prst="rect">
            <a:avLst/>
          </a:prstGeom>
          <a:noFill/>
          <a:ln/>
        </p:spPr>
        <p:txBody>
          <a:bodyPr wrap="none" lIns="0" tIns="0" rIns="0" bIns="0" rtlCol="0" anchor="t"/>
          <a:lstStyle/>
          <a:p>
            <a:pPr algn="l" indent="0" marL="0">
              <a:lnSpc>
                <a:spcPts val="1450"/>
              </a:lnSpc>
              <a:buNone/>
            </a:pPr>
            <a:r>
              <a:rPr lang="en-US" sz="900" dirty="0">
                <a:solidFill>
                  <a:srgbClr val="E5E0DF"/>
                </a:solidFill>
                <a:latin typeface="Roboto Light" pitchFamily="34" charset="0"/>
                <a:ea typeface="Roboto Light" pitchFamily="34" charset="-122"/>
                <a:cs typeface="Roboto Light" pitchFamily="34" charset="-120"/>
              </a:rPr>
              <a:t>Every component is designed to work in synergy, from the user-friendly front-end to the robust deep learning backend, guaranteeing accurate and timely CXR classifications. The modular design also facilitates future enhancements and scalability.</a:t>
            </a:r>
            <a:endParaRPr lang="en-US" sz="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891093" y="723186"/>
            <a:ext cx="2848213" cy="262176"/>
          </a:xfrm>
          <a:prstGeom prst="rect">
            <a:avLst/>
          </a:prstGeom>
          <a:noFill/>
          <a:ln/>
        </p:spPr>
        <p:txBody>
          <a:bodyPr wrap="none" lIns="0" tIns="0" rIns="0" bIns="0" rtlCol="0" anchor="t"/>
          <a:lstStyle/>
          <a:p>
            <a:pPr algn="ctr" indent="0" marL="0">
              <a:lnSpc>
                <a:spcPts val="2050"/>
              </a:lnSpc>
              <a:buNone/>
            </a:pPr>
            <a:r>
              <a:rPr lang="en-US" sz="1650" dirty="0">
                <a:solidFill>
                  <a:srgbClr val="F2F2F3"/>
                </a:solidFill>
                <a:latin typeface="Poppins Light" pitchFamily="34" charset="0"/>
                <a:ea typeface="Poppins Light" pitchFamily="34" charset="-122"/>
                <a:cs typeface="Poppins Light" pitchFamily="34" charset="-120"/>
              </a:rPr>
              <a:t>Performance &amp; Capabilities</a:t>
            </a:r>
            <a:endParaRPr lang="en-US" sz="1650" dirty="0"/>
          </a:p>
        </p:txBody>
      </p:sp>
      <p:sp>
        <p:nvSpPr>
          <p:cNvPr id="3" name="Text 1"/>
          <p:cNvSpPr/>
          <p:nvPr/>
        </p:nvSpPr>
        <p:spPr>
          <a:xfrm>
            <a:off x="671274" y="1153120"/>
            <a:ext cx="7018377" cy="419457"/>
          </a:xfrm>
          <a:prstGeom prst="rect">
            <a:avLst/>
          </a:prstGeom>
          <a:noFill/>
          <a:ln/>
        </p:spPr>
        <p:txBody>
          <a:bodyPr wrap="none" lIns="0" tIns="0" rIns="0" bIns="0" rtlCol="0" anchor="t"/>
          <a:lstStyle/>
          <a:p>
            <a:pPr algn="l" indent="0" marL="0">
              <a:lnSpc>
                <a:spcPts val="3300"/>
              </a:lnSpc>
              <a:buNone/>
            </a:pPr>
            <a:r>
              <a:rPr lang="en-US" sz="2600" dirty="0">
                <a:solidFill>
                  <a:srgbClr val="F2F2F3"/>
                </a:solidFill>
                <a:latin typeface="Poppins Light" pitchFamily="34" charset="0"/>
                <a:ea typeface="Poppins Light" pitchFamily="34" charset="-122"/>
                <a:cs typeface="Poppins Light" pitchFamily="34" charset="-120"/>
              </a:rPr>
              <a:t>Key Achievements and Diagnostic Insights</a:t>
            </a:r>
            <a:endParaRPr lang="en-US" sz="2600" dirty="0"/>
          </a:p>
        </p:txBody>
      </p:sp>
      <p:sp>
        <p:nvSpPr>
          <p:cNvPr id="4" name="Text 2"/>
          <p:cNvSpPr/>
          <p:nvPr/>
        </p:nvSpPr>
        <p:spPr>
          <a:xfrm>
            <a:off x="671274" y="1992035"/>
            <a:ext cx="2833568" cy="314563"/>
          </a:xfrm>
          <a:prstGeom prst="rect">
            <a:avLst/>
          </a:prstGeom>
          <a:noFill/>
          <a:ln/>
        </p:spPr>
        <p:txBody>
          <a:bodyPr wrap="none" lIns="0" tIns="0" rIns="0" bIns="0" rtlCol="0" anchor="t"/>
          <a:lstStyle/>
          <a:p>
            <a:pPr algn="l" indent="0" marL="0">
              <a:lnSpc>
                <a:spcPts val="2450"/>
              </a:lnSpc>
              <a:buNone/>
            </a:pPr>
            <a:r>
              <a:rPr lang="en-US" sz="1950" dirty="0">
                <a:solidFill>
                  <a:srgbClr val="F2F2F3"/>
                </a:solidFill>
                <a:latin typeface="Poppins Light" pitchFamily="34" charset="0"/>
                <a:ea typeface="Poppins Light" pitchFamily="34" charset="-122"/>
                <a:cs typeface="Poppins Light" pitchFamily="34" charset="-120"/>
              </a:rPr>
              <a:t>Results &amp; Observations</a:t>
            </a:r>
            <a:endParaRPr lang="en-US" sz="1950" dirty="0"/>
          </a:p>
        </p:txBody>
      </p:sp>
      <p:sp>
        <p:nvSpPr>
          <p:cNvPr id="5" name="Text 3"/>
          <p:cNvSpPr/>
          <p:nvPr/>
        </p:nvSpPr>
        <p:spPr>
          <a:xfrm>
            <a:off x="671274" y="2474357"/>
            <a:ext cx="6439257" cy="805815"/>
          </a:xfrm>
          <a:prstGeom prst="rect">
            <a:avLst/>
          </a:prstGeom>
          <a:noFill/>
          <a:ln/>
        </p:spPr>
        <p:txBody>
          <a:bodyPr wrap="square" lIns="0" tIns="0" rIns="0" bIns="0" rtlCol="0" anchor="t"/>
          <a:lstStyle/>
          <a:p>
            <a:pPr algn="l" indent="0" marL="0">
              <a:lnSpc>
                <a:spcPts val="2100"/>
              </a:lnSpc>
              <a:buNone/>
            </a:pPr>
            <a:r>
              <a:rPr lang="en-US" sz="1300" dirty="0">
                <a:solidFill>
                  <a:srgbClr val="E5E0DF"/>
                </a:solidFill>
                <a:latin typeface="Roboto Light" pitchFamily="34" charset="0"/>
                <a:ea typeface="Roboto Light" pitchFamily="34" charset="-122"/>
                <a:cs typeface="Roboto Light" pitchFamily="34" charset="-120"/>
              </a:rPr>
              <a:t>Our training regimen yielded consistently improving </a:t>
            </a:r>
            <a:pPr algn="l" indent="0" marL="0">
              <a:lnSpc>
                <a:spcPts val="2100"/>
              </a:lnSpc>
              <a:buNone/>
            </a:pPr>
            <a:r>
              <a:rPr lang="en-US" sz="1300" b="1" dirty="0">
                <a:solidFill>
                  <a:srgbClr val="E5E0DF"/>
                </a:solidFill>
                <a:latin typeface="Roboto Light" pitchFamily="34" charset="0"/>
                <a:ea typeface="Roboto Light" pitchFamily="34" charset="-122"/>
                <a:cs typeface="Roboto Light" pitchFamily="34" charset="-120"/>
              </a:rPr>
              <a:t>Training Accuracy</a:t>
            </a:r>
            <a:pPr algn="l" indent="0" marL="0">
              <a:lnSpc>
                <a:spcPts val="2100"/>
              </a:lnSpc>
              <a:buNone/>
            </a:pPr>
            <a:r>
              <a:rPr lang="en-US" sz="1300" dirty="0">
                <a:solidFill>
                  <a:srgbClr val="E5E0DF"/>
                </a:solidFill>
                <a:latin typeface="Roboto Light" pitchFamily="34" charset="0"/>
                <a:ea typeface="Roboto Light" pitchFamily="34" charset="-122"/>
                <a:cs typeface="Roboto Light" pitchFamily="34" charset="-120"/>
              </a:rPr>
              <a:t> across epochs, demonstrating the model's learning capability. The </a:t>
            </a:r>
            <a:pPr algn="l" indent="0" marL="0">
              <a:lnSpc>
                <a:spcPts val="2100"/>
              </a:lnSpc>
              <a:buNone/>
            </a:pPr>
            <a:r>
              <a:rPr lang="en-US" sz="1300" b="1" dirty="0">
                <a:solidFill>
                  <a:srgbClr val="E5E0DF"/>
                </a:solidFill>
                <a:latin typeface="Roboto Light" pitchFamily="34" charset="0"/>
                <a:ea typeface="Roboto Light" pitchFamily="34" charset="-122"/>
                <a:cs typeface="Roboto Light" pitchFamily="34" charset="-120"/>
              </a:rPr>
              <a:t>Validation Accuracy</a:t>
            </a:r>
            <a:pPr algn="l" indent="0" marL="0">
              <a:lnSpc>
                <a:spcPts val="2100"/>
              </a:lnSpc>
              <a:buNone/>
            </a:pPr>
            <a:r>
              <a:rPr lang="en-US" sz="1300" dirty="0">
                <a:solidFill>
                  <a:srgbClr val="E5E0DF"/>
                </a:solidFill>
                <a:latin typeface="Roboto Light" pitchFamily="34" charset="0"/>
                <a:ea typeface="Roboto Light" pitchFamily="34" charset="-122"/>
                <a:cs typeface="Roboto Light" pitchFamily="34" charset="-120"/>
              </a:rPr>
              <a:t> consistently ranged between 85–90%, indicating strong generalisation.</a:t>
            </a:r>
            <a:endParaRPr lang="en-US" sz="1300" dirty="0"/>
          </a:p>
        </p:txBody>
      </p:sp>
      <p:sp>
        <p:nvSpPr>
          <p:cNvPr id="6" name="Text 4"/>
          <p:cNvSpPr/>
          <p:nvPr/>
        </p:nvSpPr>
        <p:spPr>
          <a:xfrm>
            <a:off x="671274" y="3447931"/>
            <a:ext cx="2577108" cy="262176"/>
          </a:xfrm>
          <a:prstGeom prst="rect">
            <a:avLst/>
          </a:prstGeom>
          <a:noFill/>
          <a:ln/>
        </p:spPr>
        <p:txBody>
          <a:bodyPr wrap="none" lIns="0" tIns="0" rIns="0" bIns="0" rtlCol="0" anchor="t"/>
          <a:lstStyle/>
          <a:p>
            <a:pPr algn="l" indent="0" marL="0">
              <a:lnSpc>
                <a:spcPts val="2050"/>
              </a:lnSpc>
              <a:buNone/>
            </a:pPr>
            <a:r>
              <a:rPr lang="en-US" sz="1650" dirty="0">
                <a:solidFill>
                  <a:srgbClr val="F2F2F3"/>
                </a:solidFill>
                <a:latin typeface="Poppins Light" pitchFamily="34" charset="0"/>
                <a:ea typeface="Poppins Light" pitchFamily="34" charset="-122"/>
                <a:cs typeface="Poppins Light" pitchFamily="34" charset="-120"/>
              </a:rPr>
              <a:t>Class-wise Performance:</a:t>
            </a:r>
            <a:endParaRPr lang="en-US" sz="1650" dirty="0"/>
          </a:p>
        </p:txBody>
      </p:sp>
      <p:sp>
        <p:nvSpPr>
          <p:cNvPr id="7" name="Text 5"/>
          <p:cNvSpPr/>
          <p:nvPr/>
        </p:nvSpPr>
        <p:spPr>
          <a:xfrm>
            <a:off x="671274" y="3877866"/>
            <a:ext cx="6439257" cy="268605"/>
          </a:xfrm>
          <a:prstGeom prst="rect">
            <a:avLst/>
          </a:prstGeom>
          <a:noFill/>
          <a:ln/>
        </p:spPr>
        <p:txBody>
          <a:bodyPr wrap="none" lIns="0" tIns="0" rIns="0" bIns="0" rtlCol="0" anchor="t"/>
          <a:lstStyle/>
          <a:p>
            <a:pPr algn="l" marL="342900" indent="-342900">
              <a:lnSpc>
                <a:spcPts val="2100"/>
              </a:lnSpc>
              <a:buSzPct val="100000"/>
              <a:buChar char="•"/>
            </a:pPr>
            <a:r>
              <a:rPr lang="en-US" sz="1300" b="1" dirty="0">
                <a:solidFill>
                  <a:srgbClr val="E5E0DF"/>
                </a:solidFill>
                <a:latin typeface="Roboto Light" pitchFamily="34" charset="0"/>
                <a:ea typeface="Roboto Light" pitchFamily="34" charset="-122"/>
                <a:cs typeface="Roboto Light" pitchFamily="34" charset="-120"/>
              </a:rPr>
              <a:t>Normal:</a:t>
            </a:r>
            <a:pPr algn="l" indent="0" marL="0">
              <a:lnSpc>
                <a:spcPts val="2100"/>
              </a:lnSpc>
              <a:buNone/>
            </a:pPr>
            <a:r>
              <a:rPr lang="en-US" sz="1300" dirty="0">
                <a:solidFill>
                  <a:srgbClr val="E5E0DF"/>
                </a:solidFill>
                <a:latin typeface="Roboto Light" pitchFamily="34" charset="0"/>
                <a:ea typeface="Roboto Light" pitchFamily="34" charset="-122"/>
                <a:cs typeface="Roboto Light" pitchFamily="34" charset="-120"/>
              </a:rPr>
              <a:t> Achieved high accuracy, primarily due to distinctive radiographic patterns.</a:t>
            </a:r>
            <a:endParaRPr lang="en-US" sz="1300" dirty="0"/>
          </a:p>
        </p:txBody>
      </p:sp>
      <p:sp>
        <p:nvSpPr>
          <p:cNvPr id="8" name="Text 6"/>
          <p:cNvSpPr/>
          <p:nvPr/>
        </p:nvSpPr>
        <p:spPr>
          <a:xfrm>
            <a:off x="671274" y="4205168"/>
            <a:ext cx="6439257" cy="537210"/>
          </a:xfrm>
          <a:prstGeom prst="rect">
            <a:avLst/>
          </a:prstGeom>
          <a:noFill/>
          <a:ln/>
        </p:spPr>
        <p:txBody>
          <a:bodyPr wrap="square" lIns="0" tIns="0" rIns="0" bIns="0" rtlCol="0" anchor="t"/>
          <a:lstStyle/>
          <a:p>
            <a:pPr algn="l" marL="342900" indent="-342900">
              <a:lnSpc>
                <a:spcPts val="2100"/>
              </a:lnSpc>
              <a:buSzPct val="100000"/>
              <a:buChar char="•"/>
            </a:pPr>
            <a:r>
              <a:rPr lang="en-US" sz="1300" b="1" dirty="0">
                <a:solidFill>
                  <a:srgbClr val="E5E0DF"/>
                </a:solidFill>
                <a:latin typeface="Roboto Light" pitchFamily="34" charset="0"/>
                <a:ea typeface="Roboto Light" pitchFamily="34" charset="-122"/>
                <a:cs typeface="Roboto Light" pitchFamily="34" charset="-120"/>
              </a:rPr>
              <a:t>Pneumonia:</a:t>
            </a:r>
            <a:pPr algn="l" indent="0" marL="0">
              <a:lnSpc>
                <a:spcPts val="2100"/>
              </a:lnSpc>
              <a:buNone/>
            </a:pPr>
            <a:r>
              <a:rPr lang="en-US" sz="1300" dirty="0">
                <a:solidFill>
                  <a:srgbClr val="E5E0DF"/>
                </a:solidFill>
                <a:latin typeface="Roboto Light" pitchFamily="34" charset="0"/>
                <a:ea typeface="Roboto Light" pitchFamily="34" charset="-122"/>
                <a:cs typeface="Roboto Light" pitchFamily="34" charset="-120"/>
              </a:rPr>
              <a:t> Demonstrated good detection rates, though occasional confusion with TB patterns was noted.</a:t>
            </a:r>
            <a:endParaRPr lang="en-US" sz="1300" dirty="0"/>
          </a:p>
        </p:txBody>
      </p:sp>
      <p:sp>
        <p:nvSpPr>
          <p:cNvPr id="9" name="Text 7"/>
          <p:cNvSpPr/>
          <p:nvPr/>
        </p:nvSpPr>
        <p:spPr>
          <a:xfrm>
            <a:off x="671274" y="4801076"/>
            <a:ext cx="6439257" cy="537210"/>
          </a:xfrm>
          <a:prstGeom prst="rect">
            <a:avLst/>
          </a:prstGeom>
          <a:noFill/>
          <a:ln/>
        </p:spPr>
        <p:txBody>
          <a:bodyPr wrap="square" lIns="0" tIns="0" rIns="0" bIns="0" rtlCol="0" anchor="t"/>
          <a:lstStyle/>
          <a:p>
            <a:pPr algn="l" marL="342900" indent="-342900">
              <a:lnSpc>
                <a:spcPts val="2100"/>
              </a:lnSpc>
              <a:buSzPct val="100000"/>
              <a:buChar char="•"/>
            </a:pPr>
            <a:r>
              <a:rPr lang="en-US" sz="1300" b="1" dirty="0">
                <a:solidFill>
                  <a:srgbClr val="E5E0DF"/>
                </a:solidFill>
                <a:latin typeface="Roboto Light" pitchFamily="34" charset="0"/>
                <a:ea typeface="Roboto Light" pitchFamily="34" charset="-122"/>
                <a:cs typeface="Roboto Light" pitchFamily="34" charset="-120"/>
              </a:rPr>
              <a:t>Tuberculosis:</a:t>
            </a:r>
            <a:pPr algn="l" indent="0" marL="0">
              <a:lnSpc>
                <a:spcPts val="2100"/>
              </a:lnSpc>
              <a:buNone/>
            </a:pPr>
            <a:r>
              <a:rPr lang="en-US" sz="1300" dirty="0">
                <a:solidFill>
                  <a:srgbClr val="E5E0DF"/>
                </a:solidFill>
                <a:latin typeface="Roboto Light" pitchFamily="34" charset="0"/>
                <a:ea typeface="Roboto Light" pitchFamily="34" charset="-122"/>
                <a:cs typeface="Roboto Light" pitchFamily="34" charset="-120"/>
              </a:rPr>
              <a:t> Showed slightly lower accuracy, attributed to the comparatively smaller sample size in the training data.</a:t>
            </a:r>
            <a:endParaRPr lang="en-US" sz="1300" dirty="0"/>
          </a:p>
        </p:txBody>
      </p:sp>
      <p:sp>
        <p:nvSpPr>
          <p:cNvPr id="10" name="Text 8"/>
          <p:cNvSpPr/>
          <p:nvPr/>
        </p:nvSpPr>
        <p:spPr>
          <a:xfrm>
            <a:off x="7527488" y="1992035"/>
            <a:ext cx="2517338" cy="314563"/>
          </a:xfrm>
          <a:prstGeom prst="rect">
            <a:avLst/>
          </a:prstGeom>
          <a:noFill/>
          <a:ln/>
        </p:spPr>
        <p:txBody>
          <a:bodyPr wrap="none" lIns="0" tIns="0" rIns="0" bIns="0" rtlCol="0" anchor="t"/>
          <a:lstStyle/>
          <a:p>
            <a:pPr algn="l" indent="0" marL="0">
              <a:lnSpc>
                <a:spcPts val="2450"/>
              </a:lnSpc>
              <a:buNone/>
            </a:pPr>
            <a:r>
              <a:rPr lang="en-US" sz="1950" dirty="0">
                <a:solidFill>
                  <a:srgbClr val="F2F2F3"/>
                </a:solidFill>
                <a:latin typeface="Poppins Light" pitchFamily="34" charset="0"/>
                <a:ea typeface="Poppins Light" pitchFamily="34" charset="-122"/>
                <a:cs typeface="Poppins Light" pitchFamily="34" charset="-120"/>
              </a:rPr>
              <a:t>Key Features</a:t>
            </a:r>
            <a:endParaRPr lang="en-US" sz="1950" dirty="0"/>
          </a:p>
        </p:txBody>
      </p:sp>
      <p:sp>
        <p:nvSpPr>
          <p:cNvPr id="11" name="Shape 9"/>
          <p:cNvSpPr/>
          <p:nvPr/>
        </p:nvSpPr>
        <p:spPr>
          <a:xfrm>
            <a:off x="7527488" y="2495312"/>
            <a:ext cx="6439257" cy="1079778"/>
          </a:xfrm>
          <a:prstGeom prst="roundRect">
            <a:avLst>
              <a:gd name="adj" fmla="val 10162"/>
            </a:avLst>
          </a:prstGeom>
          <a:solidFill>
            <a:srgbClr val="050505"/>
          </a:solidFill>
          <a:ln w="22860">
            <a:solidFill>
              <a:srgbClr val="56565B"/>
            </a:solidFill>
            <a:prstDash val="solid"/>
          </a:ln>
        </p:spPr>
      </p:sp>
      <p:sp>
        <p:nvSpPr>
          <p:cNvPr id="12" name="Shape 10"/>
          <p:cNvSpPr/>
          <p:nvPr/>
        </p:nvSpPr>
        <p:spPr>
          <a:xfrm>
            <a:off x="7504628" y="2495312"/>
            <a:ext cx="91440" cy="1079778"/>
          </a:xfrm>
          <a:prstGeom prst="roundRect">
            <a:avLst>
              <a:gd name="adj" fmla="val 77086"/>
            </a:avLst>
          </a:prstGeom>
          <a:solidFill>
            <a:srgbClr val="F2F2F3"/>
          </a:solidFill>
          <a:ln/>
        </p:spPr>
      </p:sp>
      <p:sp>
        <p:nvSpPr>
          <p:cNvPr id="13" name="Text 11"/>
          <p:cNvSpPr/>
          <p:nvPr/>
        </p:nvSpPr>
        <p:spPr>
          <a:xfrm>
            <a:off x="7786688" y="2685931"/>
            <a:ext cx="2600563" cy="262176"/>
          </a:xfrm>
          <a:prstGeom prst="rect">
            <a:avLst/>
          </a:prstGeom>
          <a:noFill/>
          <a:ln/>
        </p:spPr>
        <p:txBody>
          <a:bodyPr wrap="none" lIns="0" tIns="0" rIns="0" bIns="0" rtlCol="0" anchor="t"/>
          <a:lstStyle/>
          <a:p>
            <a:pPr algn="l" indent="0" marL="0">
              <a:lnSpc>
                <a:spcPts val="2050"/>
              </a:lnSpc>
              <a:buNone/>
            </a:pPr>
            <a:r>
              <a:rPr lang="en-US" sz="1650" dirty="0">
                <a:solidFill>
                  <a:srgbClr val="E5E0DF"/>
                </a:solidFill>
                <a:latin typeface="Poppins Light" pitchFamily="34" charset="0"/>
                <a:ea typeface="Poppins Light" pitchFamily="34" charset="-122"/>
                <a:cs typeface="Poppins Light" pitchFamily="34" charset="-120"/>
              </a:rPr>
              <a:t>Multi-Class Classification</a:t>
            </a:r>
            <a:endParaRPr lang="en-US" sz="1650" dirty="0"/>
          </a:p>
        </p:txBody>
      </p:sp>
      <p:sp>
        <p:nvSpPr>
          <p:cNvPr id="14" name="Text 12"/>
          <p:cNvSpPr/>
          <p:nvPr/>
        </p:nvSpPr>
        <p:spPr>
          <a:xfrm>
            <a:off x="7786688" y="3115866"/>
            <a:ext cx="5989439" cy="268605"/>
          </a:xfrm>
          <a:prstGeom prst="rect">
            <a:avLst/>
          </a:prstGeom>
          <a:noFill/>
          <a:ln/>
        </p:spPr>
        <p:txBody>
          <a:bodyPr wrap="none" lIns="0" tIns="0" rIns="0" bIns="0" rtlCol="0" anchor="t"/>
          <a:lstStyle/>
          <a:p>
            <a:pPr algn="l" indent="0" marL="0">
              <a:lnSpc>
                <a:spcPts val="2100"/>
              </a:lnSpc>
              <a:buNone/>
            </a:pPr>
            <a:r>
              <a:rPr lang="en-US" sz="1300" dirty="0">
                <a:solidFill>
                  <a:srgbClr val="E5E0DF"/>
                </a:solidFill>
                <a:latin typeface="Roboto Light" pitchFamily="34" charset="0"/>
                <a:ea typeface="Roboto Light" pitchFamily="34" charset="-122"/>
                <a:cs typeface="Roboto Light" pitchFamily="34" charset="-120"/>
              </a:rPr>
              <a:t>Accurate identification of Normal, Pneumonia, and Tuberculosis.</a:t>
            </a:r>
            <a:endParaRPr lang="en-US" sz="1300" dirty="0"/>
          </a:p>
        </p:txBody>
      </p:sp>
      <p:sp>
        <p:nvSpPr>
          <p:cNvPr id="15" name="Shape 13"/>
          <p:cNvSpPr/>
          <p:nvPr/>
        </p:nvSpPr>
        <p:spPr>
          <a:xfrm>
            <a:off x="7527488" y="3742849"/>
            <a:ext cx="6439257" cy="1079778"/>
          </a:xfrm>
          <a:prstGeom prst="roundRect">
            <a:avLst>
              <a:gd name="adj" fmla="val 10162"/>
            </a:avLst>
          </a:prstGeom>
          <a:solidFill>
            <a:srgbClr val="050505"/>
          </a:solidFill>
          <a:ln w="22860">
            <a:solidFill>
              <a:srgbClr val="56565B"/>
            </a:solidFill>
            <a:prstDash val="solid"/>
          </a:ln>
        </p:spPr>
      </p:sp>
      <p:sp>
        <p:nvSpPr>
          <p:cNvPr id="16" name="Shape 14"/>
          <p:cNvSpPr/>
          <p:nvPr/>
        </p:nvSpPr>
        <p:spPr>
          <a:xfrm>
            <a:off x="7504628" y="3742849"/>
            <a:ext cx="91440" cy="1079778"/>
          </a:xfrm>
          <a:prstGeom prst="roundRect">
            <a:avLst>
              <a:gd name="adj" fmla="val 77086"/>
            </a:avLst>
          </a:prstGeom>
          <a:solidFill>
            <a:srgbClr val="F2F2F3"/>
          </a:solidFill>
          <a:ln/>
        </p:spPr>
      </p:sp>
      <p:sp>
        <p:nvSpPr>
          <p:cNvPr id="17" name="Text 15"/>
          <p:cNvSpPr/>
          <p:nvPr/>
        </p:nvSpPr>
        <p:spPr>
          <a:xfrm>
            <a:off x="7786688" y="3933468"/>
            <a:ext cx="2097762" cy="262176"/>
          </a:xfrm>
          <a:prstGeom prst="rect">
            <a:avLst/>
          </a:prstGeom>
          <a:noFill/>
          <a:ln/>
        </p:spPr>
        <p:txBody>
          <a:bodyPr wrap="none" lIns="0" tIns="0" rIns="0" bIns="0" rtlCol="0" anchor="t"/>
          <a:lstStyle/>
          <a:p>
            <a:pPr algn="l" indent="0" marL="0">
              <a:lnSpc>
                <a:spcPts val="2050"/>
              </a:lnSpc>
              <a:buNone/>
            </a:pPr>
            <a:r>
              <a:rPr lang="en-US" sz="1650" dirty="0">
                <a:solidFill>
                  <a:srgbClr val="E5E0DF"/>
                </a:solidFill>
                <a:latin typeface="Poppins Light" pitchFamily="34" charset="0"/>
                <a:ea typeface="Poppins Light" pitchFamily="34" charset="-122"/>
                <a:cs typeface="Poppins Light" pitchFamily="34" charset="-120"/>
              </a:rPr>
              <a:t>Transfer Learning</a:t>
            </a:r>
            <a:endParaRPr lang="en-US" sz="1650" dirty="0"/>
          </a:p>
        </p:txBody>
      </p:sp>
      <p:sp>
        <p:nvSpPr>
          <p:cNvPr id="18" name="Text 16"/>
          <p:cNvSpPr/>
          <p:nvPr/>
        </p:nvSpPr>
        <p:spPr>
          <a:xfrm>
            <a:off x="7786688" y="4363403"/>
            <a:ext cx="5989439" cy="268605"/>
          </a:xfrm>
          <a:prstGeom prst="rect">
            <a:avLst/>
          </a:prstGeom>
          <a:noFill/>
          <a:ln/>
        </p:spPr>
        <p:txBody>
          <a:bodyPr wrap="none" lIns="0" tIns="0" rIns="0" bIns="0" rtlCol="0" anchor="t"/>
          <a:lstStyle/>
          <a:p>
            <a:pPr algn="l" indent="0" marL="0">
              <a:lnSpc>
                <a:spcPts val="2100"/>
              </a:lnSpc>
              <a:buNone/>
            </a:pPr>
            <a:r>
              <a:rPr lang="en-US" sz="1300" dirty="0">
                <a:solidFill>
                  <a:srgbClr val="E5E0DF"/>
                </a:solidFill>
                <a:latin typeface="Roboto Light" pitchFamily="34" charset="0"/>
                <a:ea typeface="Roboto Light" pitchFamily="34" charset="-122"/>
                <a:cs typeface="Roboto Light" pitchFamily="34" charset="-120"/>
              </a:rPr>
              <a:t>Utilises the powerful ResNet-18 architecture, leveraging pre-trained knowledge.</a:t>
            </a:r>
            <a:endParaRPr lang="en-US" sz="1300" dirty="0"/>
          </a:p>
        </p:txBody>
      </p:sp>
      <p:sp>
        <p:nvSpPr>
          <p:cNvPr id="19" name="Shape 17"/>
          <p:cNvSpPr/>
          <p:nvPr/>
        </p:nvSpPr>
        <p:spPr>
          <a:xfrm>
            <a:off x="7527488" y="4990386"/>
            <a:ext cx="6439257" cy="1079778"/>
          </a:xfrm>
          <a:prstGeom prst="roundRect">
            <a:avLst>
              <a:gd name="adj" fmla="val 10162"/>
            </a:avLst>
          </a:prstGeom>
          <a:solidFill>
            <a:srgbClr val="050505"/>
          </a:solidFill>
          <a:ln w="22860">
            <a:solidFill>
              <a:srgbClr val="56565B"/>
            </a:solidFill>
            <a:prstDash val="solid"/>
          </a:ln>
        </p:spPr>
      </p:sp>
      <p:sp>
        <p:nvSpPr>
          <p:cNvPr id="20" name="Shape 18"/>
          <p:cNvSpPr/>
          <p:nvPr/>
        </p:nvSpPr>
        <p:spPr>
          <a:xfrm>
            <a:off x="7504628" y="4990386"/>
            <a:ext cx="91440" cy="1079778"/>
          </a:xfrm>
          <a:prstGeom prst="roundRect">
            <a:avLst>
              <a:gd name="adj" fmla="val 77086"/>
            </a:avLst>
          </a:prstGeom>
          <a:solidFill>
            <a:srgbClr val="F2F2F3"/>
          </a:solidFill>
          <a:ln/>
        </p:spPr>
      </p:sp>
      <p:sp>
        <p:nvSpPr>
          <p:cNvPr id="21" name="Text 19"/>
          <p:cNvSpPr/>
          <p:nvPr/>
        </p:nvSpPr>
        <p:spPr>
          <a:xfrm>
            <a:off x="7786688" y="5181005"/>
            <a:ext cx="2734985" cy="262176"/>
          </a:xfrm>
          <a:prstGeom prst="rect">
            <a:avLst/>
          </a:prstGeom>
          <a:noFill/>
          <a:ln/>
        </p:spPr>
        <p:txBody>
          <a:bodyPr wrap="none" lIns="0" tIns="0" rIns="0" bIns="0" rtlCol="0" anchor="t"/>
          <a:lstStyle/>
          <a:p>
            <a:pPr algn="l" indent="0" marL="0">
              <a:lnSpc>
                <a:spcPts val="2050"/>
              </a:lnSpc>
              <a:buNone/>
            </a:pPr>
            <a:r>
              <a:rPr lang="en-US" sz="1650" dirty="0">
                <a:solidFill>
                  <a:srgbClr val="E5E0DF"/>
                </a:solidFill>
                <a:latin typeface="Poppins Light" pitchFamily="34" charset="0"/>
                <a:ea typeface="Poppins Light" pitchFamily="34" charset="-122"/>
                <a:cs typeface="Poppins Light" pitchFamily="34" charset="-120"/>
              </a:rPr>
              <a:t>Class Imbalance Handling</a:t>
            </a:r>
            <a:endParaRPr lang="en-US" sz="1650" dirty="0"/>
          </a:p>
        </p:txBody>
      </p:sp>
      <p:sp>
        <p:nvSpPr>
          <p:cNvPr id="22" name="Text 20"/>
          <p:cNvSpPr/>
          <p:nvPr/>
        </p:nvSpPr>
        <p:spPr>
          <a:xfrm>
            <a:off x="7786688" y="5610939"/>
            <a:ext cx="5989439" cy="268605"/>
          </a:xfrm>
          <a:prstGeom prst="rect">
            <a:avLst/>
          </a:prstGeom>
          <a:noFill/>
          <a:ln/>
        </p:spPr>
        <p:txBody>
          <a:bodyPr wrap="none" lIns="0" tIns="0" rIns="0" bIns="0" rtlCol="0" anchor="t"/>
          <a:lstStyle/>
          <a:p>
            <a:pPr algn="l" indent="0" marL="0">
              <a:lnSpc>
                <a:spcPts val="2100"/>
              </a:lnSpc>
              <a:buNone/>
            </a:pPr>
            <a:r>
              <a:rPr lang="en-US" sz="1300" dirty="0">
                <a:solidFill>
                  <a:srgbClr val="E5E0DF"/>
                </a:solidFill>
                <a:latin typeface="Roboto Light" pitchFamily="34" charset="0"/>
                <a:ea typeface="Roboto Light" pitchFamily="34" charset="-122"/>
                <a:cs typeface="Roboto Light" pitchFamily="34" charset="-120"/>
              </a:rPr>
              <a:t>Weighted loss function for robust performance across varying class distributions.</a:t>
            </a:r>
            <a:endParaRPr lang="en-US" sz="1300" dirty="0"/>
          </a:p>
        </p:txBody>
      </p:sp>
      <p:sp>
        <p:nvSpPr>
          <p:cNvPr id="23" name="Shape 21"/>
          <p:cNvSpPr/>
          <p:nvPr/>
        </p:nvSpPr>
        <p:spPr>
          <a:xfrm>
            <a:off x="7527488" y="6237923"/>
            <a:ext cx="6439257" cy="1079778"/>
          </a:xfrm>
          <a:prstGeom prst="roundRect">
            <a:avLst>
              <a:gd name="adj" fmla="val 10162"/>
            </a:avLst>
          </a:prstGeom>
          <a:solidFill>
            <a:srgbClr val="050505"/>
          </a:solidFill>
          <a:ln w="22860">
            <a:solidFill>
              <a:srgbClr val="56565B"/>
            </a:solidFill>
            <a:prstDash val="solid"/>
          </a:ln>
        </p:spPr>
      </p:sp>
      <p:sp>
        <p:nvSpPr>
          <p:cNvPr id="24" name="Shape 22"/>
          <p:cNvSpPr/>
          <p:nvPr/>
        </p:nvSpPr>
        <p:spPr>
          <a:xfrm>
            <a:off x="7504628" y="6237923"/>
            <a:ext cx="91440" cy="1079778"/>
          </a:xfrm>
          <a:prstGeom prst="roundRect">
            <a:avLst>
              <a:gd name="adj" fmla="val 77086"/>
            </a:avLst>
          </a:prstGeom>
          <a:solidFill>
            <a:srgbClr val="F2F2F3"/>
          </a:solidFill>
          <a:ln/>
        </p:spPr>
      </p:sp>
      <p:sp>
        <p:nvSpPr>
          <p:cNvPr id="25" name="Text 23"/>
          <p:cNvSpPr/>
          <p:nvPr/>
        </p:nvSpPr>
        <p:spPr>
          <a:xfrm>
            <a:off x="7786688" y="6428542"/>
            <a:ext cx="3031927" cy="262176"/>
          </a:xfrm>
          <a:prstGeom prst="rect">
            <a:avLst/>
          </a:prstGeom>
          <a:noFill/>
          <a:ln/>
        </p:spPr>
        <p:txBody>
          <a:bodyPr wrap="none" lIns="0" tIns="0" rIns="0" bIns="0" rtlCol="0" anchor="t"/>
          <a:lstStyle/>
          <a:p>
            <a:pPr algn="l" indent="0" marL="0">
              <a:lnSpc>
                <a:spcPts val="2050"/>
              </a:lnSpc>
              <a:buNone/>
            </a:pPr>
            <a:r>
              <a:rPr lang="en-US" sz="1650" dirty="0">
                <a:solidFill>
                  <a:srgbClr val="E5E0DF"/>
                </a:solidFill>
                <a:latin typeface="Poppins Light" pitchFamily="34" charset="0"/>
                <a:ea typeface="Poppins Light" pitchFamily="34" charset="-122"/>
                <a:cs typeface="Poppins Light" pitchFamily="34" charset="-120"/>
              </a:rPr>
              <a:t>Web Application Deployment</a:t>
            </a:r>
            <a:endParaRPr lang="en-US" sz="1650" dirty="0"/>
          </a:p>
        </p:txBody>
      </p:sp>
      <p:sp>
        <p:nvSpPr>
          <p:cNvPr id="26" name="Text 24"/>
          <p:cNvSpPr/>
          <p:nvPr/>
        </p:nvSpPr>
        <p:spPr>
          <a:xfrm>
            <a:off x="7786688" y="6858476"/>
            <a:ext cx="5989439" cy="268605"/>
          </a:xfrm>
          <a:prstGeom prst="rect">
            <a:avLst/>
          </a:prstGeom>
          <a:noFill/>
          <a:ln/>
        </p:spPr>
        <p:txBody>
          <a:bodyPr wrap="none" lIns="0" tIns="0" rIns="0" bIns="0" rtlCol="0" anchor="t"/>
          <a:lstStyle/>
          <a:p>
            <a:pPr algn="l" indent="0" marL="0">
              <a:lnSpc>
                <a:spcPts val="2100"/>
              </a:lnSpc>
              <a:buNone/>
            </a:pPr>
            <a:r>
              <a:rPr lang="en-US" sz="1300" dirty="0">
                <a:solidFill>
                  <a:srgbClr val="E5E0DF"/>
                </a:solidFill>
                <a:latin typeface="Roboto Light" pitchFamily="34" charset="0"/>
                <a:ea typeface="Roboto Light" pitchFamily="34" charset="-122"/>
                <a:cs typeface="Roboto Light" pitchFamily="34" charset="-120"/>
              </a:rPr>
              <a:t>User-friendly Flask-based interface for practical clinical use.</a:t>
            </a:r>
            <a:endParaRPr lang="en-US" sz="13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614868" y="1035129"/>
            <a:ext cx="3400663" cy="310158"/>
          </a:xfrm>
          <a:prstGeom prst="rect">
            <a:avLst/>
          </a:prstGeom>
          <a:noFill/>
          <a:ln/>
        </p:spPr>
        <p:txBody>
          <a:bodyPr wrap="none" lIns="0" tIns="0" rIns="0" bIns="0" rtlCol="0" anchor="t"/>
          <a:lstStyle/>
          <a:p>
            <a:pPr algn="ctr" indent="0" marL="0">
              <a:lnSpc>
                <a:spcPts val="2400"/>
              </a:lnSpc>
              <a:buNone/>
            </a:pPr>
            <a:r>
              <a:rPr lang="en-US" sz="1950" dirty="0">
                <a:solidFill>
                  <a:srgbClr val="F2F2F3"/>
                </a:solidFill>
                <a:latin typeface="Poppins Light" pitchFamily="34" charset="0"/>
                <a:ea typeface="Poppins Light" pitchFamily="34" charset="-122"/>
                <a:cs typeface="Poppins Light" pitchFamily="34" charset="-120"/>
              </a:rPr>
              <a:t>Limitations &amp; Future Outlook</a:t>
            </a:r>
            <a:endParaRPr lang="en-US" sz="1950" dirty="0"/>
          </a:p>
        </p:txBody>
      </p:sp>
      <p:sp>
        <p:nvSpPr>
          <p:cNvPr id="3" name="Text 1"/>
          <p:cNvSpPr/>
          <p:nvPr/>
        </p:nvSpPr>
        <p:spPr>
          <a:xfrm>
            <a:off x="793790" y="1543645"/>
            <a:ext cx="11372136" cy="496133"/>
          </a:xfrm>
          <a:prstGeom prst="rect">
            <a:avLst/>
          </a:prstGeom>
          <a:noFill/>
          <a:ln/>
        </p:spPr>
        <p:txBody>
          <a:bodyPr wrap="none" lIns="0" tIns="0" rIns="0" bIns="0" rtlCol="0" anchor="t"/>
          <a:lstStyle/>
          <a:p>
            <a:pPr algn="l" indent="0" marL="0">
              <a:lnSpc>
                <a:spcPts val="3900"/>
              </a:lnSpc>
              <a:buNone/>
            </a:pPr>
            <a:r>
              <a:rPr lang="en-US" sz="3100" dirty="0">
                <a:solidFill>
                  <a:srgbClr val="F2F2F3"/>
                </a:solidFill>
                <a:latin typeface="Poppins Light" pitchFamily="34" charset="0"/>
                <a:ea typeface="Poppins Light" pitchFamily="34" charset="-122"/>
                <a:cs typeface="Poppins Light" pitchFamily="34" charset="-120"/>
              </a:rPr>
              <a:t>Addressing Current Challenges and Envisioning Expansion</a:t>
            </a:r>
            <a:endParaRPr lang="en-US" sz="3100" dirty="0"/>
          </a:p>
        </p:txBody>
      </p:sp>
      <p:sp>
        <p:nvSpPr>
          <p:cNvPr id="4" name="Text 2"/>
          <p:cNvSpPr/>
          <p:nvPr/>
        </p:nvSpPr>
        <p:spPr>
          <a:xfrm>
            <a:off x="793790" y="2535793"/>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F2F2F3"/>
                </a:solidFill>
                <a:latin typeface="Poppins Light" pitchFamily="34" charset="0"/>
                <a:ea typeface="Poppins Light" pitchFamily="34" charset="-122"/>
                <a:cs typeface="Poppins Light" pitchFamily="34" charset="-120"/>
              </a:rPr>
              <a:t>Current Limitations</a:t>
            </a:r>
            <a:endParaRPr lang="en-US" sz="2300" dirty="0"/>
          </a:p>
        </p:txBody>
      </p:sp>
      <p:sp>
        <p:nvSpPr>
          <p:cNvPr id="5" name="Text 3"/>
          <p:cNvSpPr/>
          <p:nvPr/>
        </p:nvSpPr>
        <p:spPr>
          <a:xfrm>
            <a:off x="793790" y="3106222"/>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E5E0DF"/>
                </a:solidFill>
                <a:latin typeface="Roboto Light" pitchFamily="34" charset="0"/>
                <a:ea typeface="Roboto Light" pitchFamily="34" charset="-122"/>
                <a:cs typeface="Roboto Light" pitchFamily="34" charset="-120"/>
              </a:rPr>
              <a:t>Scope Limitation:</a:t>
            </a:r>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 Currently limited to three distinct disease categories, not encompassing the full spectrum of thoracic diseases.</a:t>
            </a:r>
            <a:endParaRPr lang="en-US" sz="1550" dirty="0"/>
          </a:p>
        </p:txBody>
      </p:sp>
      <p:sp>
        <p:nvSpPr>
          <p:cNvPr id="6" name="Text 4"/>
          <p:cNvSpPr/>
          <p:nvPr/>
        </p:nvSpPr>
        <p:spPr>
          <a:xfrm>
            <a:off x="793790" y="4128254"/>
            <a:ext cx="62793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E5E0DF"/>
                </a:solidFill>
                <a:latin typeface="Roboto Light" pitchFamily="34" charset="0"/>
                <a:ea typeface="Roboto Light" pitchFamily="34" charset="-122"/>
                <a:cs typeface="Roboto Light" pitchFamily="34" charset="-120"/>
              </a:rPr>
              <a:t>Data Dependency:</a:t>
            </a:r>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 Performance remains intrinsically linked to the size and quality of the training datasets.</a:t>
            </a:r>
            <a:endParaRPr lang="en-US" sz="1550" dirty="0"/>
          </a:p>
        </p:txBody>
      </p:sp>
      <p:sp>
        <p:nvSpPr>
          <p:cNvPr id="7" name="Text 5"/>
          <p:cNvSpPr/>
          <p:nvPr/>
        </p:nvSpPr>
        <p:spPr>
          <a:xfrm>
            <a:off x="793790" y="4832747"/>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E5E0DF"/>
                </a:solidFill>
                <a:latin typeface="Roboto Light" pitchFamily="34" charset="0"/>
                <a:ea typeface="Roboto Light" pitchFamily="34" charset="-122"/>
                <a:cs typeface="Roboto Light" pitchFamily="34" charset="-120"/>
              </a:rPr>
              <a:t>Generalisation:</a:t>
            </a:r>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 May encounter challenges with previously unseen image variations, such as those from different machines, excessive noise, or low resolution scans.</a:t>
            </a:r>
            <a:endParaRPr lang="en-US" sz="1550" dirty="0"/>
          </a:p>
        </p:txBody>
      </p:sp>
      <p:sp>
        <p:nvSpPr>
          <p:cNvPr id="8" name="Text 6"/>
          <p:cNvSpPr/>
          <p:nvPr/>
        </p:nvSpPr>
        <p:spPr>
          <a:xfrm>
            <a:off x="7564874" y="2535793"/>
            <a:ext cx="3221831" cy="372070"/>
          </a:xfrm>
          <a:prstGeom prst="rect">
            <a:avLst/>
          </a:prstGeom>
          <a:noFill/>
          <a:ln/>
        </p:spPr>
        <p:txBody>
          <a:bodyPr wrap="none" lIns="0" tIns="0" rIns="0" bIns="0" rtlCol="0" anchor="t"/>
          <a:lstStyle/>
          <a:p>
            <a:pPr algn="l" indent="0" marL="0">
              <a:lnSpc>
                <a:spcPts val="2900"/>
              </a:lnSpc>
              <a:buNone/>
            </a:pPr>
            <a:r>
              <a:rPr lang="en-US" sz="2300" dirty="0">
                <a:solidFill>
                  <a:srgbClr val="F2F2F3"/>
                </a:solidFill>
                <a:latin typeface="Poppins Light" pitchFamily="34" charset="0"/>
                <a:ea typeface="Poppins Light" pitchFamily="34" charset="-122"/>
                <a:cs typeface="Poppins Light" pitchFamily="34" charset="-120"/>
              </a:rPr>
              <a:t>Future Enhancements</a:t>
            </a:r>
            <a:endParaRPr lang="en-US" sz="2300" dirty="0"/>
          </a:p>
        </p:txBody>
      </p:sp>
      <p:sp>
        <p:nvSpPr>
          <p:cNvPr id="9" name="Text 7"/>
          <p:cNvSpPr/>
          <p:nvPr/>
        </p:nvSpPr>
        <p:spPr>
          <a:xfrm>
            <a:off x="7564874" y="3106222"/>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E5E0DF"/>
                </a:solidFill>
                <a:latin typeface="Roboto Light" pitchFamily="34" charset="0"/>
                <a:ea typeface="Roboto Light" pitchFamily="34" charset="-122"/>
                <a:cs typeface="Roboto Light" pitchFamily="34" charset="-120"/>
              </a:rPr>
              <a:t>Disease Expansion:</a:t>
            </a:r>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 Extend classification capabilities to include additional crucial diseases like COVID-19 and various forms of Lung Cancer.</a:t>
            </a:r>
            <a:endParaRPr lang="en-US" sz="1550" dirty="0"/>
          </a:p>
        </p:txBody>
      </p:sp>
      <p:sp>
        <p:nvSpPr>
          <p:cNvPr id="10" name="Text 8"/>
          <p:cNvSpPr/>
          <p:nvPr/>
        </p:nvSpPr>
        <p:spPr>
          <a:xfrm>
            <a:off x="7564874" y="4128254"/>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E5E0DF"/>
                </a:solidFill>
                <a:latin typeface="Roboto Light" pitchFamily="34" charset="0"/>
                <a:ea typeface="Roboto Light" pitchFamily="34" charset="-122"/>
                <a:cs typeface="Roboto Light" pitchFamily="34" charset="-120"/>
              </a:rPr>
              <a:t>Deployment Scalability:</a:t>
            </a:r>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 Explore deploying the model as a comprehensive REST API or a cloud service for broader accessibility and integration.</a:t>
            </a:r>
            <a:endParaRPr lang="en-US" sz="1550" dirty="0"/>
          </a:p>
        </p:txBody>
      </p:sp>
      <p:sp>
        <p:nvSpPr>
          <p:cNvPr id="11" name="Text 9"/>
          <p:cNvSpPr/>
          <p:nvPr/>
        </p:nvSpPr>
        <p:spPr>
          <a:xfrm>
            <a:off x="7564874" y="5150287"/>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E5E0DF"/>
                </a:solidFill>
                <a:latin typeface="Roboto Light" pitchFamily="34" charset="0"/>
                <a:ea typeface="Roboto Light" pitchFamily="34" charset="-122"/>
                <a:cs typeface="Roboto Light" pitchFamily="34" charset="-120"/>
              </a:rPr>
              <a:t>Interpretability:</a:t>
            </a:r>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 Integrate Grad-CAM visualisations to highlight specific lung areas influencing predictions, enhancing model transparency.</a:t>
            </a:r>
            <a:endParaRPr lang="en-US" sz="1550" dirty="0"/>
          </a:p>
        </p:txBody>
      </p:sp>
      <p:sp>
        <p:nvSpPr>
          <p:cNvPr id="12" name="Text 10"/>
          <p:cNvSpPr/>
          <p:nvPr/>
        </p:nvSpPr>
        <p:spPr>
          <a:xfrm>
            <a:off x="7564874" y="6172319"/>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E5E0DF"/>
                </a:solidFill>
                <a:latin typeface="Roboto Light" pitchFamily="34" charset="0"/>
                <a:ea typeface="Roboto Light" pitchFamily="34" charset="-122"/>
                <a:cs typeface="Roboto Light" pitchFamily="34" charset="-120"/>
              </a:rPr>
              <a:t>Network Optimisation:</a:t>
            </a:r>
            <a:pPr algn="l" indent="0" marL="0">
              <a:lnSpc>
                <a:spcPts val="2500"/>
              </a:lnSpc>
              <a:buNone/>
            </a:pPr>
            <a:r>
              <a:rPr lang="en-US" sz="1550" dirty="0">
                <a:solidFill>
                  <a:srgbClr val="E5E0DF"/>
                </a:solidFill>
                <a:latin typeface="Roboto Light" pitchFamily="34" charset="0"/>
                <a:ea typeface="Roboto Light" pitchFamily="34" charset="-122"/>
                <a:cs typeface="Roboto Light" pitchFamily="34" charset="-120"/>
              </a:rPr>
              <a:t> Investigate the use of larger, more complex network architectures such as DenseNet or EfficientNet to further boost performance.</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2025-08-18T11:50:23Z</dcterms:created>
  <dcterms:modified xsi:type="dcterms:W3CDTF">2025-08-18T11:50:23Z</dcterms:modified>
</cp:coreProperties>
</file>